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31"/>
  </p:notesMasterIdLst>
  <p:handoutMasterIdLst>
    <p:handoutMasterId r:id="rId32"/>
  </p:handoutMasterIdLst>
  <p:sldIdLst>
    <p:sldId id="262" r:id="rId6"/>
    <p:sldId id="272" r:id="rId7"/>
    <p:sldId id="259" r:id="rId8"/>
    <p:sldId id="257" r:id="rId9"/>
    <p:sldId id="258" r:id="rId10"/>
    <p:sldId id="260" r:id="rId11"/>
    <p:sldId id="261" r:id="rId12"/>
    <p:sldId id="273" r:id="rId13"/>
    <p:sldId id="274" r:id="rId14"/>
    <p:sldId id="263" r:id="rId15"/>
    <p:sldId id="264" r:id="rId16"/>
    <p:sldId id="265" r:id="rId17"/>
    <p:sldId id="275" r:id="rId18"/>
    <p:sldId id="267" r:id="rId19"/>
    <p:sldId id="268" r:id="rId20"/>
    <p:sldId id="269" r:id="rId21"/>
    <p:sldId id="270" r:id="rId22"/>
    <p:sldId id="271" r:id="rId23"/>
    <p:sldId id="276" r:id="rId24"/>
    <p:sldId id="277" r:id="rId25"/>
    <p:sldId id="278" r:id="rId26"/>
    <p:sldId id="279" r:id="rId27"/>
    <p:sldId id="280" r:id="rId28"/>
    <p:sldId id="281" r:id="rId29"/>
    <p:sldId id="266" r:id="rId30"/>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784B"/>
    <a:srgbClr val="000000"/>
    <a:srgbClr val="045594"/>
    <a:srgbClr val="6D6E71"/>
    <a:srgbClr val="1C6F47"/>
    <a:srgbClr val="0856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112DBB-29F0-464A-9AF5-6318CA91299F}" v="209" dt="2025-09-25T16:30:55.2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965" autoAdjust="0"/>
  </p:normalViewPr>
  <p:slideViewPr>
    <p:cSldViewPr snapToGrid="0">
      <p:cViewPr varScale="1">
        <p:scale>
          <a:sx n="86" d="100"/>
          <a:sy n="86" d="100"/>
        </p:scale>
        <p:origin x="1461" y="51"/>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10/30/2025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EE710C4-21D0-47E5-885F-557860E8597F}" type="datetimeFigureOut">
              <a:rPr lang="en-US" smtClean="0"/>
              <a:t>10/30/2025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270B105-C37A-48A0-84FA-EAD0BF1997AC}" type="slidenum">
              <a:rPr lang="en-US" smtClean="0"/>
              <a:t>‹#›</a:t>
            </a:fld>
            <a:endParaRPr lang="en-US"/>
          </a:p>
        </p:txBody>
      </p:sp>
    </p:spTree>
    <p:extLst>
      <p:ext uri="{BB962C8B-B14F-4D97-AF65-F5344CB8AC3E}">
        <p14:creationId xmlns:p14="http://schemas.microsoft.com/office/powerpoint/2010/main" val="1692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training will teach the OPD PM the required fields of information that must be updated and maintained in the TPro software. The lesson will also teach how the TPro information is correlated to the Preconstruction Status Report for each project. </a:t>
            </a:r>
          </a:p>
          <a:p>
            <a:endParaRPr lang="en-US" dirty="0"/>
          </a:p>
          <a:p>
            <a:r>
              <a:rPr lang="en-US" dirty="0"/>
              <a:t>Training Time: 30 minutes</a:t>
            </a:r>
          </a:p>
        </p:txBody>
      </p:sp>
      <p:sp>
        <p:nvSpPr>
          <p:cNvPr id="4" name="Slide Number Placeholder 3"/>
          <p:cNvSpPr>
            <a:spLocks noGrp="1"/>
          </p:cNvSpPr>
          <p:nvPr>
            <p:ph type="sldNum" sz="quarter" idx="5"/>
          </p:nvPr>
        </p:nvSpPr>
        <p:spPr/>
        <p:txBody>
          <a:bodyPr/>
          <a:lstStyle/>
          <a:p>
            <a:fld id="{9270B105-C37A-48A0-84FA-EAD0BF1997AC}" type="slidenum">
              <a:rPr lang="en-US" smtClean="0"/>
              <a:t>1</a:t>
            </a:fld>
            <a:endParaRPr lang="en-US"/>
          </a:p>
        </p:txBody>
      </p:sp>
    </p:spTree>
    <p:extLst>
      <p:ext uri="{BB962C8B-B14F-4D97-AF65-F5344CB8AC3E}">
        <p14:creationId xmlns:p14="http://schemas.microsoft.com/office/powerpoint/2010/main" val="3098305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Under the TPro comments, the first field to be updated is the design field. </a:t>
            </a:r>
            <a:r>
              <a:rPr lang="en-US" sz="1200" dirty="0"/>
              <a:t>If project is not designed by in-house GDOT, then PM must fill out this with designer contact, local contact (if applicable), and contract information.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notes expire every 30 days. PM must follow OPD’s TPro guidance for comments in this field.</a:t>
            </a:r>
          </a:p>
          <a:p>
            <a:endParaRPr lang="en-US" dirty="0"/>
          </a:p>
        </p:txBody>
      </p:sp>
      <p:sp>
        <p:nvSpPr>
          <p:cNvPr id="4" name="Slide Number Placeholder 3"/>
          <p:cNvSpPr>
            <a:spLocks noGrp="1"/>
          </p:cNvSpPr>
          <p:nvPr>
            <p:ph type="sldNum" sz="quarter" idx="5"/>
          </p:nvPr>
        </p:nvSpPr>
        <p:spPr/>
        <p:txBody>
          <a:bodyPr/>
          <a:lstStyle/>
          <a:p>
            <a:fld id="{6458214B-3846-4FDF-A6E9-23D58F7DB7B9}" type="slidenum">
              <a:rPr lang="en-US" smtClean="0"/>
              <a:t>13</a:t>
            </a:fld>
            <a:endParaRPr lang="en-US"/>
          </a:p>
        </p:txBody>
      </p:sp>
    </p:spTree>
    <p:extLst>
      <p:ext uri="{BB962C8B-B14F-4D97-AF65-F5344CB8AC3E}">
        <p14:creationId xmlns:p14="http://schemas.microsoft.com/office/powerpoint/2010/main" val="2577436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Under the TPro comments, the next field to be updated is the Let/ROW Status field. The PM must follow the TPro guide for how to format these notes. </a:t>
            </a:r>
            <a:r>
              <a:rPr lang="en-US" sz="1200" dirty="0"/>
              <a:t>The notes expire every 30 days. </a:t>
            </a:r>
          </a:p>
          <a:p>
            <a:endParaRPr lang="en-US" dirty="0"/>
          </a:p>
        </p:txBody>
      </p:sp>
      <p:sp>
        <p:nvSpPr>
          <p:cNvPr id="4" name="Slide Number Placeholder 3"/>
          <p:cNvSpPr>
            <a:spLocks noGrp="1"/>
          </p:cNvSpPr>
          <p:nvPr>
            <p:ph type="sldNum" sz="quarter" idx="5"/>
          </p:nvPr>
        </p:nvSpPr>
        <p:spPr/>
        <p:txBody>
          <a:bodyPr/>
          <a:lstStyle/>
          <a:p>
            <a:fld id="{6458214B-3846-4FDF-A6E9-23D58F7DB7B9}" type="slidenum">
              <a:rPr lang="en-US" smtClean="0"/>
              <a:t>14</a:t>
            </a:fld>
            <a:endParaRPr lang="en-US"/>
          </a:p>
        </p:txBody>
      </p:sp>
    </p:spTree>
    <p:extLst>
      <p:ext uri="{BB962C8B-B14F-4D97-AF65-F5344CB8AC3E}">
        <p14:creationId xmlns:p14="http://schemas.microsoft.com/office/powerpoint/2010/main" val="1492747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Under the TPro comments, the final field to be updated is the Project Manager field. Follow the TPro guide for how to format these notes. </a:t>
            </a:r>
            <a:r>
              <a:rPr lang="en-US" sz="1200" dirty="0"/>
              <a:t>The notes expire every 30 days. </a:t>
            </a:r>
          </a:p>
          <a:p>
            <a:endParaRPr lang="en-US" dirty="0"/>
          </a:p>
        </p:txBody>
      </p:sp>
      <p:sp>
        <p:nvSpPr>
          <p:cNvPr id="4" name="Slide Number Placeholder 3"/>
          <p:cNvSpPr>
            <a:spLocks noGrp="1"/>
          </p:cNvSpPr>
          <p:nvPr>
            <p:ph type="sldNum" sz="quarter" idx="5"/>
          </p:nvPr>
        </p:nvSpPr>
        <p:spPr/>
        <p:txBody>
          <a:bodyPr/>
          <a:lstStyle/>
          <a:p>
            <a:fld id="{6458214B-3846-4FDF-A6E9-23D58F7DB7B9}" type="slidenum">
              <a:rPr lang="en-US" smtClean="0"/>
              <a:t>15</a:t>
            </a:fld>
            <a:endParaRPr lang="en-US"/>
          </a:p>
        </p:txBody>
      </p:sp>
    </p:spTree>
    <p:extLst>
      <p:ext uri="{BB962C8B-B14F-4D97-AF65-F5344CB8AC3E}">
        <p14:creationId xmlns:p14="http://schemas.microsoft.com/office/powerpoint/2010/main" val="2487209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Click on “expanded description” to have the field appear. The description of the scope of the project is written by the PM. It should match the approved concept report but be written simple enough that the general public would understand it. The expanded description is often used by GDOT management to understand the project as well as share information about the scope of the project.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Even if the concept report has not been approved, a general project description should be written. It cannot be a blank box. Once the concept report is approved, the PM should review the language to determine if it needs to be updated to match the report. The project description does not expire. However, if the scope of the project changes during the development of the project, the description may need to be updated. </a:t>
            </a:r>
          </a:p>
          <a:p>
            <a:endParaRPr lang="en-US" dirty="0"/>
          </a:p>
        </p:txBody>
      </p:sp>
      <p:sp>
        <p:nvSpPr>
          <p:cNvPr id="4" name="Slide Number Placeholder 3"/>
          <p:cNvSpPr>
            <a:spLocks noGrp="1"/>
          </p:cNvSpPr>
          <p:nvPr>
            <p:ph type="sldNum" sz="quarter" idx="5"/>
          </p:nvPr>
        </p:nvSpPr>
        <p:spPr/>
        <p:txBody>
          <a:bodyPr/>
          <a:lstStyle/>
          <a:p>
            <a:fld id="{6458214B-3846-4FDF-A6E9-23D58F7DB7B9}" type="slidenum">
              <a:rPr lang="en-US" smtClean="0"/>
              <a:t>16</a:t>
            </a:fld>
            <a:endParaRPr lang="en-US"/>
          </a:p>
        </p:txBody>
      </p:sp>
    </p:spTree>
    <p:extLst>
      <p:ext uri="{BB962C8B-B14F-4D97-AF65-F5344CB8AC3E}">
        <p14:creationId xmlns:p14="http://schemas.microsoft.com/office/powerpoint/2010/main" val="374925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Click on “PM Contacts” to have the field appear.  The Designer PM’s name, email and phone number must be filled in. Don’t let the word “consultant” confuse you. There will always be either the GDOT in-house designer, the consultant PM that is designing on GDOT’s behalf, or the consultant PM that a local sponsor has hired. The PM is not compliant for the metric if this information is missing or not matching the current designer. People change jobs or a different firm may be hired; therefore, the PM must review this to ensure that it is correct. The local government fields are only filled out if the project is being designed by a local sponsor. </a:t>
            </a:r>
          </a:p>
        </p:txBody>
      </p:sp>
      <p:sp>
        <p:nvSpPr>
          <p:cNvPr id="4" name="Slide Number Placeholder 3"/>
          <p:cNvSpPr>
            <a:spLocks noGrp="1"/>
          </p:cNvSpPr>
          <p:nvPr>
            <p:ph type="sldNum" sz="quarter" idx="5"/>
          </p:nvPr>
        </p:nvSpPr>
        <p:spPr/>
        <p:txBody>
          <a:bodyPr/>
          <a:lstStyle/>
          <a:p>
            <a:fld id="{6458214B-3846-4FDF-A6E9-23D58F7DB7B9}" type="slidenum">
              <a:rPr lang="en-US" smtClean="0"/>
              <a:t>17</a:t>
            </a:fld>
            <a:endParaRPr lang="en-US"/>
          </a:p>
        </p:txBody>
      </p:sp>
    </p:spTree>
    <p:extLst>
      <p:ext uri="{BB962C8B-B14F-4D97-AF65-F5344CB8AC3E}">
        <p14:creationId xmlns:p14="http://schemas.microsoft.com/office/powerpoint/2010/main" val="3217161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As a PM you are responsible to fill out the PM comments, expanded description, and the PM contacts.</a:t>
            </a:r>
          </a:p>
          <a:p>
            <a:r>
              <a:rPr lang="en-US" dirty="0"/>
              <a:t>(click 2) You will not fill out the other comment fields in TPro. </a:t>
            </a:r>
          </a:p>
        </p:txBody>
      </p:sp>
      <p:sp>
        <p:nvSpPr>
          <p:cNvPr id="4" name="Slide Number Placeholder 3"/>
          <p:cNvSpPr>
            <a:spLocks noGrp="1"/>
          </p:cNvSpPr>
          <p:nvPr>
            <p:ph type="sldNum" sz="quarter" idx="5"/>
          </p:nvPr>
        </p:nvSpPr>
        <p:spPr/>
        <p:txBody>
          <a:bodyPr/>
          <a:lstStyle/>
          <a:p>
            <a:fld id="{6458214B-3846-4FDF-A6E9-23D58F7DB7B9}" type="slidenum">
              <a:rPr lang="en-US" smtClean="0"/>
              <a:t>18</a:t>
            </a:fld>
            <a:endParaRPr lang="en-US"/>
          </a:p>
        </p:txBody>
      </p:sp>
    </p:spTree>
    <p:extLst>
      <p:ext uri="{BB962C8B-B14F-4D97-AF65-F5344CB8AC3E}">
        <p14:creationId xmlns:p14="http://schemas.microsoft.com/office/powerpoint/2010/main" val="3623209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excerpt of the PSR for Program Delivery. </a:t>
            </a:r>
          </a:p>
        </p:txBody>
      </p:sp>
      <p:sp>
        <p:nvSpPr>
          <p:cNvPr id="4" name="Slide Number Placeholder 3"/>
          <p:cNvSpPr>
            <a:spLocks noGrp="1"/>
          </p:cNvSpPr>
          <p:nvPr>
            <p:ph type="sldNum" sz="quarter" idx="5"/>
          </p:nvPr>
        </p:nvSpPr>
        <p:spPr/>
        <p:txBody>
          <a:bodyPr/>
          <a:lstStyle/>
          <a:p>
            <a:fld id="{6458214B-3846-4FDF-A6E9-23D58F7DB7B9}" type="slidenum">
              <a:rPr lang="en-US" smtClean="0"/>
              <a:t>20</a:t>
            </a:fld>
            <a:endParaRPr lang="en-US"/>
          </a:p>
        </p:txBody>
      </p:sp>
    </p:spTree>
    <p:extLst>
      <p:ext uri="{BB962C8B-B14F-4D97-AF65-F5344CB8AC3E}">
        <p14:creationId xmlns:p14="http://schemas.microsoft.com/office/powerpoint/2010/main" val="1872287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notes that were entered into the Project Manager Field in </a:t>
            </a:r>
            <a:r>
              <a:rPr lang="en-US" dirty="0" err="1"/>
              <a:t>Tpro</a:t>
            </a:r>
            <a:r>
              <a:rPr lang="en-US" dirty="0"/>
              <a:t> are pulled into the PSR under the Project Manager section. </a:t>
            </a:r>
          </a:p>
        </p:txBody>
      </p:sp>
      <p:sp>
        <p:nvSpPr>
          <p:cNvPr id="4" name="Slide Number Placeholder 3"/>
          <p:cNvSpPr>
            <a:spLocks noGrp="1"/>
          </p:cNvSpPr>
          <p:nvPr>
            <p:ph type="sldNum" sz="quarter" idx="5"/>
          </p:nvPr>
        </p:nvSpPr>
        <p:spPr/>
        <p:txBody>
          <a:bodyPr/>
          <a:lstStyle/>
          <a:p>
            <a:fld id="{6458214B-3846-4FDF-A6E9-23D58F7DB7B9}" type="slidenum">
              <a:rPr lang="en-US" smtClean="0"/>
              <a:t>21</a:t>
            </a:fld>
            <a:endParaRPr lang="en-US"/>
          </a:p>
        </p:txBody>
      </p:sp>
    </p:spTree>
    <p:extLst>
      <p:ext uri="{BB962C8B-B14F-4D97-AF65-F5344CB8AC3E}">
        <p14:creationId xmlns:p14="http://schemas.microsoft.com/office/powerpoint/2010/main" val="2526858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notes that were entered into the ROW/Let Status Field in TPro are pulled into the PSR under the Project Manager section. This field will only be shown on Program Delivery’s PSR. </a:t>
            </a:r>
          </a:p>
        </p:txBody>
      </p:sp>
      <p:sp>
        <p:nvSpPr>
          <p:cNvPr id="4" name="Slide Number Placeholder 3"/>
          <p:cNvSpPr>
            <a:spLocks noGrp="1"/>
          </p:cNvSpPr>
          <p:nvPr>
            <p:ph type="sldNum" sz="quarter" idx="5"/>
          </p:nvPr>
        </p:nvSpPr>
        <p:spPr/>
        <p:txBody>
          <a:bodyPr/>
          <a:lstStyle/>
          <a:p>
            <a:fld id="{6458214B-3846-4FDF-A6E9-23D58F7DB7B9}" type="slidenum">
              <a:rPr lang="en-US" smtClean="0"/>
              <a:t>22</a:t>
            </a:fld>
            <a:endParaRPr lang="en-US"/>
          </a:p>
        </p:txBody>
      </p:sp>
    </p:spTree>
    <p:extLst>
      <p:ext uri="{BB962C8B-B14F-4D97-AF65-F5344CB8AC3E}">
        <p14:creationId xmlns:p14="http://schemas.microsoft.com/office/powerpoint/2010/main" val="3498050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notes that were entered into the Design Field in TPro are pulled into the PSR under the Design section. </a:t>
            </a:r>
          </a:p>
        </p:txBody>
      </p:sp>
      <p:sp>
        <p:nvSpPr>
          <p:cNvPr id="4" name="Slide Number Placeholder 3"/>
          <p:cNvSpPr>
            <a:spLocks noGrp="1"/>
          </p:cNvSpPr>
          <p:nvPr>
            <p:ph type="sldNum" sz="quarter" idx="5"/>
          </p:nvPr>
        </p:nvSpPr>
        <p:spPr/>
        <p:txBody>
          <a:bodyPr/>
          <a:lstStyle/>
          <a:p>
            <a:fld id="{6458214B-3846-4FDF-A6E9-23D58F7DB7B9}" type="slidenum">
              <a:rPr lang="en-US" smtClean="0"/>
              <a:t>23</a:t>
            </a:fld>
            <a:endParaRPr lang="en-US"/>
          </a:p>
        </p:txBody>
      </p:sp>
    </p:spTree>
    <p:extLst>
      <p:ext uri="{BB962C8B-B14F-4D97-AF65-F5344CB8AC3E}">
        <p14:creationId xmlns:p14="http://schemas.microsoft.com/office/powerpoint/2010/main" val="324041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learner will have a basic level of understanding of the TPro software.</a:t>
            </a:r>
          </a:p>
          <a:p>
            <a:endParaRPr lang="en-US" dirty="0"/>
          </a:p>
          <a:p>
            <a:r>
              <a:rPr lang="en-US" dirty="0"/>
              <a:t>(click 2) The PM will understand how to navigate TPro. </a:t>
            </a:r>
          </a:p>
          <a:p>
            <a:endParaRPr lang="en-US" dirty="0"/>
          </a:p>
          <a:p>
            <a:r>
              <a:rPr lang="en-US" dirty="0"/>
              <a:t>(click 3) The PM will learn their responsibilities for maintaining information in TPro.</a:t>
            </a:r>
          </a:p>
          <a:p>
            <a:endParaRPr lang="en-US" dirty="0"/>
          </a:p>
          <a:p>
            <a:r>
              <a:rPr lang="en-US" dirty="0"/>
              <a:t>(click 4) The PM will learn that compliance with particular data fields in TPro are part of their monthly metrics. </a:t>
            </a:r>
          </a:p>
          <a:p>
            <a:endParaRPr lang="en-US" dirty="0"/>
          </a:p>
          <a:p>
            <a:r>
              <a:rPr lang="en-US" dirty="0"/>
              <a:t>(click 5) The PM will learn how the information that is entered into TPro is related to the information displayed on the Preconstruction Status Report. </a:t>
            </a:r>
          </a:p>
          <a:p>
            <a:endParaRPr lang="en-US" dirty="0"/>
          </a:p>
        </p:txBody>
      </p:sp>
      <p:sp>
        <p:nvSpPr>
          <p:cNvPr id="4" name="Slide Number Placeholder 3"/>
          <p:cNvSpPr>
            <a:spLocks noGrp="1"/>
          </p:cNvSpPr>
          <p:nvPr>
            <p:ph type="sldNum" sz="quarter" idx="5"/>
          </p:nvPr>
        </p:nvSpPr>
        <p:spPr/>
        <p:txBody>
          <a:bodyPr/>
          <a:lstStyle/>
          <a:p>
            <a:fld id="{9270B105-C37A-48A0-84FA-EAD0BF1997AC}" type="slidenum">
              <a:rPr lang="en-US" smtClean="0"/>
              <a:t>2</a:t>
            </a:fld>
            <a:endParaRPr lang="en-US"/>
          </a:p>
        </p:txBody>
      </p:sp>
    </p:spTree>
    <p:extLst>
      <p:ext uri="{BB962C8B-B14F-4D97-AF65-F5344CB8AC3E}">
        <p14:creationId xmlns:p14="http://schemas.microsoft.com/office/powerpoint/2010/main" val="6826025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excerpt of the PSR by PI. The PSR by PI is the view of the report that the Office of Program Control has put together. It pulls the notes from the PM field and the Design field but does not include the ROW/Let Status field. This version of the PSR is the one typically reviewed by </a:t>
            </a:r>
            <a:r>
              <a:rPr lang="en-US"/>
              <a:t>GDOT management. </a:t>
            </a:r>
            <a:endParaRPr lang="en-US" dirty="0"/>
          </a:p>
        </p:txBody>
      </p:sp>
      <p:sp>
        <p:nvSpPr>
          <p:cNvPr id="4" name="Slide Number Placeholder 3"/>
          <p:cNvSpPr>
            <a:spLocks noGrp="1"/>
          </p:cNvSpPr>
          <p:nvPr>
            <p:ph type="sldNum" sz="quarter" idx="5"/>
          </p:nvPr>
        </p:nvSpPr>
        <p:spPr/>
        <p:txBody>
          <a:bodyPr/>
          <a:lstStyle/>
          <a:p>
            <a:fld id="{6458214B-3846-4FDF-A6E9-23D58F7DB7B9}" type="slidenum">
              <a:rPr lang="en-US" smtClean="0"/>
              <a:t>24</a:t>
            </a:fld>
            <a:endParaRPr lang="en-US"/>
          </a:p>
        </p:txBody>
      </p:sp>
    </p:spTree>
    <p:extLst>
      <p:ext uri="{BB962C8B-B14F-4D97-AF65-F5344CB8AC3E}">
        <p14:creationId xmlns:p14="http://schemas.microsoft.com/office/powerpoint/2010/main" val="3180239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This is the software program that GDOT uses to enter fields of information related to a project.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Information can be entered by Specific Offices &amp; SMEs as well as project managers.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The inputted information is available to all GDOT employees. The Preconstruction status reports pull information from TPro and add it to the report.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6458214B-3846-4FDF-A6E9-23D58F7DB7B9}" type="slidenum">
              <a:rPr lang="en-US" smtClean="0"/>
              <a:t>3</a:t>
            </a:fld>
            <a:endParaRPr lang="en-US"/>
          </a:p>
        </p:txBody>
      </p:sp>
    </p:spTree>
    <p:extLst>
      <p:ext uri="{BB962C8B-B14F-4D97-AF65-F5344CB8AC3E}">
        <p14:creationId xmlns:p14="http://schemas.microsoft.com/office/powerpoint/2010/main" val="149492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As part of PM metric compliance, there are 3 fields of information that must kept current. First is the comment section, which is subdivided into 3 categories: PM Notes, ROW/Let Status Notes, and Designer notes. We will discuss each of these in more detail later. </a:t>
            </a:r>
          </a:p>
          <a:p>
            <a:r>
              <a:rPr lang="en-US" dirty="0"/>
              <a:t>(click 2) The other two metrics are expanded description and contacts. These will be further explained later. </a:t>
            </a:r>
          </a:p>
        </p:txBody>
      </p:sp>
      <p:sp>
        <p:nvSpPr>
          <p:cNvPr id="4" name="Slide Number Placeholder 3"/>
          <p:cNvSpPr>
            <a:spLocks noGrp="1"/>
          </p:cNvSpPr>
          <p:nvPr>
            <p:ph type="sldNum" sz="quarter" idx="5"/>
          </p:nvPr>
        </p:nvSpPr>
        <p:spPr/>
        <p:txBody>
          <a:bodyPr/>
          <a:lstStyle/>
          <a:p>
            <a:fld id="{6458214B-3846-4FDF-A6E9-23D58F7DB7B9}" type="slidenum">
              <a:rPr lang="en-US" smtClean="0"/>
              <a:t>4</a:t>
            </a:fld>
            <a:endParaRPr lang="en-US"/>
          </a:p>
        </p:txBody>
      </p:sp>
    </p:spTree>
    <p:extLst>
      <p:ext uri="{BB962C8B-B14F-4D97-AF65-F5344CB8AC3E}">
        <p14:creationId xmlns:p14="http://schemas.microsoft.com/office/powerpoint/2010/main" val="3849149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TPro can be accessed from the main </a:t>
            </a:r>
            <a:r>
              <a:rPr lang="en-US" dirty="0" err="1"/>
              <a:t>MyGDOT</a:t>
            </a:r>
            <a:r>
              <a:rPr lang="en-US" dirty="0"/>
              <a:t> page by selecting the TP web icon. </a:t>
            </a:r>
          </a:p>
        </p:txBody>
      </p:sp>
      <p:sp>
        <p:nvSpPr>
          <p:cNvPr id="4" name="Slide Number Placeholder 3"/>
          <p:cNvSpPr>
            <a:spLocks noGrp="1"/>
          </p:cNvSpPr>
          <p:nvPr>
            <p:ph type="sldNum" sz="quarter" idx="5"/>
          </p:nvPr>
        </p:nvSpPr>
        <p:spPr/>
        <p:txBody>
          <a:bodyPr/>
          <a:lstStyle/>
          <a:p>
            <a:fld id="{6458214B-3846-4FDF-A6E9-23D58F7DB7B9}" type="slidenum">
              <a:rPr lang="en-US" smtClean="0"/>
              <a:t>5</a:t>
            </a:fld>
            <a:endParaRPr lang="en-US"/>
          </a:p>
        </p:txBody>
      </p:sp>
    </p:spTree>
    <p:extLst>
      <p:ext uri="{BB962C8B-B14F-4D97-AF65-F5344CB8AC3E}">
        <p14:creationId xmlns:p14="http://schemas.microsoft.com/office/powerpoint/2010/main" val="3221688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To update information on a project, click either of these from the menu. However, if you select the one that says “edit project comments, you will only be able to update the fields for the PM notes. To have access to all of the fields that a PM may have to update, select the Project Manage Edit Project link. </a:t>
            </a:r>
          </a:p>
          <a:p>
            <a:r>
              <a:rPr lang="en-US" dirty="0"/>
              <a:t>(click 2) A page will appear, and you will add type the Project ID number of the project that you are updating. </a:t>
            </a:r>
          </a:p>
        </p:txBody>
      </p:sp>
      <p:sp>
        <p:nvSpPr>
          <p:cNvPr id="4" name="Slide Number Placeholder 3"/>
          <p:cNvSpPr>
            <a:spLocks noGrp="1"/>
          </p:cNvSpPr>
          <p:nvPr>
            <p:ph type="sldNum" sz="quarter" idx="5"/>
          </p:nvPr>
        </p:nvSpPr>
        <p:spPr/>
        <p:txBody>
          <a:bodyPr/>
          <a:lstStyle/>
          <a:p>
            <a:fld id="{6458214B-3846-4FDF-A6E9-23D58F7DB7B9}" type="slidenum">
              <a:rPr lang="en-US" smtClean="0"/>
              <a:t>7</a:t>
            </a:fld>
            <a:endParaRPr lang="en-US"/>
          </a:p>
        </p:txBody>
      </p:sp>
    </p:spTree>
    <p:extLst>
      <p:ext uri="{BB962C8B-B14F-4D97-AF65-F5344CB8AC3E}">
        <p14:creationId xmlns:p14="http://schemas.microsoft.com/office/powerpoint/2010/main" val="3311180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Select the edit link to send you to the page for updating the project information. </a:t>
            </a:r>
          </a:p>
        </p:txBody>
      </p:sp>
      <p:sp>
        <p:nvSpPr>
          <p:cNvPr id="4" name="Slide Number Placeholder 3"/>
          <p:cNvSpPr>
            <a:spLocks noGrp="1"/>
          </p:cNvSpPr>
          <p:nvPr>
            <p:ph type="sldNum" sz="quarter" idx="5"/>
          </p:nvPr>
        </p:nvSpPr>
        <p:spPr/>
        <p:txBody>
          <a:bodyPr/>
          <a:lstStyle/>
          <a:p>
            <a:fld id="{6458214B-3846-4FDF-A6E9-23D58F7DB7B9}" type="slidenum">
              <a:rPr lang="en-US" smtClean="0"/>
              <a:t>8</a:t>
            </a:fld>
            <a:endParaRPr lang="en-US"/>
          </a:p>
        </p:txBody>
      </p:sp>
    </p:spTree>
    <p:extLst>
      <p:ext uri="{BB962C8B-B14F-4D97-AF65-F5344CB8AC3E}">
        <p14:creationId xmlns:p14="http://schemas.microsoft.com/office/powerpoint/2010/main" val="617822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You will be taken to the project’s TPro page. The information under “project information” will likely be already filled out. However, as the PM you should look it over to make sure that it makes sense. </a:t>
            </a:r>
          </a:p>
        </p:txBody>
      </p:sp>
      <p:sp>
        <p:nvSpPr>
          <p:cNvPr id="4" name="Slide Number Placeholder 3"/>
          <p:cNvSpPr>
            <a:spLocks noGrp="1"/>
          </p:cNvSpPr>
          <p:nvPr>
            <p:ph type="sldNum" sz="quarter" idx="5"/>
          </p:nvPr>
        </p:nvSpPr>
        <p:spPr/>
        <p:txBody>
          <a:bodyPr/>
          <a:lstStyle/>
          <a:p>
            <a:fld id="{6458214B-3846-4FDF-A6E9-23D58F7DB7B9}" type="slidenum">
              <a:rPr lang="en-US" smtClean="0"/>
              <a:t>10</a:t>
            </a:fld>
            <a:endParaRPr lang="en-US"/>
          </a:p>
        </p:txBody>
      </p:sp>
    </p:spTree>
    <p:extLst>
      <p:ext uri="{BB962C8B-B14F-4D97-AF65-F5344CB8AC3E}">
        <p14:creationId xmlns:p14="http://schemas.microsoft.com/office/powerpoint/2010/main" val="3184793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As you scroll down the page, check that other information is still correct. As the project develops, these items may change. </a:t>
            </a:r>
          </a:p>
        </p:txBody>
      </p:sp>
      <p:sp>
        <p:nvSpPr>
          <p:cNvPr id="4" name="Slide Number Placeholder 3"/>
          <p:cNvSpPr>
            <a:spLocks noGrp="1"/>
          </p:cNvSpPr>
          <p:nvPr>
            <p:ph type="sldNum" sz="quarter" idx="5"/>
          </p:nvPr>
        </p:nvSpPr>
        <p:spPr/>
        <p:txBody>
          <a:bodyPr/>
          <a:lstStyle/>
          <a:p>
            <a:fld id="{6458214B-3846-4FDF-A6E9-23D58F7DB7B9}" type="slidenum">
              <a:rPr lang="en-US" smtClean="0"/>
              <a:t>11</a:t>
            </a:fld>
            <a:endParaRPr lang="en-US"/>
          </a:p>
        </p:txBody>
      </p:sp>
    </p:spTree>
    <p:extLst>
      <p:ext uri="{BB962C8B-B14F-4D97-AF65-F5344CB8AC3E}">
        <p14:creationId xmlns:p14="http://schemas.microsoft.com/office/powerpoint/2010/main" val="3949836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10/30/2025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10/30/2025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10/30/2025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715912" y="4472800"/>
            <a:ext cx="9144000" cy="677863"/>
          </a:xfrm>
        </p:spPr>
        <p:txBody>
          <a:bodyPr/>
          <a:lstStyle/>
          <a:p>
            <a:r>
              <a:rPr lang="en-US" sz="7200" dirty="0"/>
              <a:t>TPro Basics</a:t>
            </a:r>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003" y="1046139"/>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09.25.2025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943251" y="2627490"/>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Tree>
    <p:extLst>
      <p:ext uri="{BB962C8B-B14F-4D97-AF65-F5344CB8AC3E}">
        <p14:creationId xmlns:p14="http://schemas.microsoft.com/office/powerpoint/2010/main" val="1606661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B02EE82-70D3-AFBE-1C7F-F2A6FD42884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83547" y="685800"/>
            <a:ext cx="8280555" cy="5983602"/>
          </a:xfrm>
          <a:prstGeom prst="rect">
            <a:avLst/>
          </a:prstGeom>
          <a:ln w="76200">
            <a:solidFill>
              <a:srgbClr val="13784B"/>
            </a:solidFill>
          </a:ln>
        </p:spPr>
      </p:pic>
      <p:sp>
        <p:nvSpPr>
          <p:cNvPr id="6" name="Callout: Left Arrow 5">
            <a:extLst>
              <a:ext uri="{FF2B5EF4-FFF2-40B4-BE49-F238E27FC236}">
                <a16:creationId xmlns:a16="http://schemas.microsoft.com/office/drawing/2014/main" id="{B11D5749-E3E9-079A-0D89-66E28C67A254}"/>
              </a:ext>
            </a:extLst>
          </p:cNvPr>
          <p:cNvSpPr/>
          <p:nvPr/>
        </p:nvSpPr>
        <p:spPr>
          <a:xfrm>
            <a:off x="6623824" y="1435867"/>
            <a:ext cx="2241395" cy="1728438"/>
          </a:xfrm>
          <a:prstGeom prst="leftArrowCallou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Is the correct PM listed?</a:t>
            </a:r>
          </a:p>
        </p:txBody>
      </p:sp>
      <p:sp>
        <p:nvSpPr>
          <p:cNvPr id="7" name="Callout: Right Arrow 6">
            <a:extLst>
              <a:ext uri="{FF2B5EF4-FFF2-40B4-BE49-F238E27FC236}">
                <a16:creationId xmlns:a16="http://schemas.microsoft.com/office/drawing/2014/main" id="{02F8A686-E15B-47BB-6350-2FF6FF904205}"/>
              </a:ext>
            </a:extLst>
          </p:cNvPr>
          <p:cNvSpPr/>
          <p:nvPr/>
        </p:nvSpPr>
        <p:spPr>
          <a:xfrm>
            <a:off x="565484" y="1570314"/>
            <a:ext cx="2339995" cy="1858686"/>
          </a:xfrm>
          <a:prstGeom prst="rightArrowCallout">
            <a:avLst>
              <a:gd name="adj1" fmla="val 25000"/>
              <a:gd name="adj2" fmla="val 25000"/>
              <a:gd name="adj3" fmla="val 25000"/>
              <a:gd name="adj4" fmla="val 61253"/>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Are the correct initials listed?</a:t>
            </a:r>
          </a:p>
        </p:txBody>
      </p:sp>
    </p:spTree>
    <p:extLst>
      <p:ext uri="{BB962C8B-B14F-4D97-AF65-F5344CB8AC3E}">
        <p14:creationId xmlns:p14="http://schemas.microsoft.com/office/powerpoint/2010/main" val="168496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50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C3764EA-F6ED-7F04-255D-E46E67849E2C}"/>
              </a:ext>
            </a:extLst>
          </p:cNvPr>
          <p:cNvPicPr>
            <a:picLocks noChangeAspect="1"/>
          </p:cNvPicPr>
          <p:nvPr/>
        </p:nvPicPr>
        <p:blipFill>
          <a:blip r:embed="rId3"/>
          <a:stretch>
            <a:fillRect/>
          </a:stretch>
        </p:blipFill>
        <p:spPr>
          <a:xfrm>
            <a:off x="587361" y="1024164"/>
            <a:ext cx="11017277" cy="4809672"/>
          </a:xfrm>
          <a:prstGeom prst="rect">
            <a:avLst/>
          </a:prstGeom>
          <a:ln w="76200">
            <a:solidFill>
              <a:srgbClr val="13784B"/>
            </a:solidFill>
          </a:ln>
        </p:spPr>
      </p:pic>
      <p:sp>
        <p:nvSpPr>
          <p:cNvPr id="6" name="Callout: Left Arrow 5">
            <a:extLst>
              <a:ext uri="{FF2B5EF4-FFF2-40B4-BE49-F238E27FC236}">
                <a16:creationId xmlns:a16="http://schemas.microsoft.com/office/drawing/2014/main" id="{6131EDBC-E143-9436-45EE-FCC15F366422}"/>
              </a:ext>
            </a:extLst>
          </p:cNvPr>
          <p:cNvSpPr/>
          <p:nvPr/>
        </p:nvSpPr>
        <p:spPr>
          <a:xfrm>
            <a:off x="8471112" y="1598440"/>
            <a:ext cx="2364058" cy="914400"/>
          </a:xfrm>
          <a:prstGeom prst="leftArrowCallou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Is this correct?</a:t>
            </a:r>
          </a:p>
        </p:txBody>
      </p:sp>
      <p:sp>
        <p:nvSpPr>
          <p:cNvPr id="7" name="Callout: Left Arrow 6">
            <a:extLst>
              <a:ext uri="{FF2B5EF4-FFF2-40B4-BE49-F238E27FC236}">
                <a16:creationId xmlns:a16="http://schemas.microsoft.com/office/drawing/2014/main" id="{3C4D624C-EFA2-A695-7CAB-5150437EB81D}"/>
              </a:ext>
            </a:extLst>
          </p:cNvPr>
          <p:cNvSpPr/>
          <p:nvPr/>
        </p:nvSpPr>
        <p:spPr>
          <a:xfrm>
            <a:off x="4641939" y="2162864"/>
            <a:ext cx="3286871" cy="587787"/>
          </a:xfrm>
          <a:prstGeom prst="leftArrowCallou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Is this correct?</a:t>
            </a:r>
          </a:p>
        </p:txBody>
      </p:sp>
      <p:sp>
        <p:nvSpPr>
          <p:cNvPr id="8" name="Callout: Left Arrow 7">
            <a:extLst>
              <a:ext uri="{FF2B5EF4-FFF2-40B4-BE49-F238E27FC236}">
                <a16:creationId xmlns:a16="http://schemas.microsoft.com/office/drawing/2014/main" id="{3C1D6BEF-E419-39D7-0EB3-8983AD378A5E}"/>
              </a:ext>
            </a:extLst>
          </p:cNvPr>
          <p:cNvSpPr/>
          <p:nvPr/>
        </p:nvSpPr>
        <p:spPr>
          <a:xfrm>
            <a:off x="4726161" y="3889351"/>
            <a:ext cx="2364058" cy="914400"/>
          </a:xfrm>
          <a:prstGeom prst="leftArrowCallou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Is this correct?</a:t>
            </a:r>
          </a:p>
        </p:txBody>
      </p:sp>
    </p:spTree>
    <p:extLst>
      <p:ext uri="{BB962C8B-B14F-4D97-AF65-F5344CB8AC3E}">
        <p14:creationId xmlns:p14="http://schemas.microsoft.com/office/powerpoint/2010/main" val="130367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3D5170-D785-AE91-E8C4-5ED63C4BAB30}"/>
              </a:ext>
            </a:extLst>
          </p:cNvPr>
          <p:cNvPicPr>
            <a:picLocks noChangeAspect="1"/>
          </p:cNvPicPr>
          <p:nvPr/>
        </p:nvPicPr>
        <p:blipFill>
          <a:blip r:embed="rId2"/>
          <a:stretch>
            <a:fillRect/>
          </a:stretch>
        </p:blipFill>
        <p:spPr>
          <a:xfrm>
            <a:off x="583440" y="1347738"/>
            <a:ext cx="11025119" cy="2205023"/>
          </a:xfrm>
          <a:prstGeom prst="rect">
            <a:avLst/>
          </a:prstGeom>
          <a:ln w="76200">
            <a:solidFill>
              <a:srgbClr val="13784B"/>
            </a:solidFill>
          </a:ln>
        </p:spPr>
      </p:pic>
      <p:pic>
        <p:nvPicPr>
          <p:cNvPr id="7" name="Graphic 6" descr="Badge 1 with solid fill">
            <a:extLst>
              <a:ext uri="{FF2B5EF4-FFF2-40B4-BE49-F238E27FC236}">
                <a16:creationId xmlns:a16="http://schemas.microsoft.com/office/drawing/2014/main" id="{7B91C915-1731-36C1-E0A6-FC9309EBFF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2781" y="1246885"/>
            <a:ext cx="529682" cy="529682"/>
          </a:xfrm>
          <a:prstGeom prst="rect">
            <a:avLst/>
          </a:prstGeom>
        </p:spPr>
      </p:pic>
      <p:pic>
        <p:nvPicPr>
          <p:cNvPr id="9" name="Graphic 8" descr="Badge with solid fill">
            <a:extLst>
              <a:ext uri="{FF2B5EF4-FFF2-40B4-BE49-F238E27FC236}">
                <a16:creationId xmlns:a16="http://schemas.microsoft.com/office/drawing/2014/main" id="{9F73D704-D4BC-A843-C7BC-77B5B9B5EFF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12936" y="1607678"/>
            <a:ext cx="529682" cy="529682"/>
          </a:xfrm>
          <a:prstGeom prst="rect">
            <a:avLst/>
          </a:prstGeom>
        </p:spPr>
      </p:pic>
      <p:pic>
        <p:nvPicPr>
          <p:cNvPr id="11" name="Graphic 10" descr="Badge 3 with solid fill">
            <a:extLst>
              <a:ext uri="{FF2B5EF4-FFF2-40B4-BE49-F238E27FC236}">
                <a16:creationId xmlns:a16="http://schemas.microsoft.com/office/drawing/2014/main" id="{C480C275-2958-3E2D-5399-C806D129335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02781" y="2161922"/>
            <a:ext cx="529682" cy="529682"/>
          </a:xfrm>
          <a:prstGeom prst="rect">
            <a:avLst/>
          </a:prstGeom>
        </p:spPr>
      </p:pic>
      <p:pic>
        <p:nvPicPr>
          <p:cNvPr id="12" name="Graphic 11" descr="Badge 1 with solid fill">
            <a:extLst>
              <a:ext uri="{FF2B5EF4-FFF2-40B4-BE49-F238E27FC236}">
                <a16:creationId xmlns:a16="http://schemas.microsoft.com/office/drawing/2014/main" id="{914E644C-F286-45CD-EBA9-CD0A3BA31B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3929" y="3858574"/>
            <a:ext cx="529682" cy="529682"/>
          </a:xfrm>
          <a:prstGeom prst="rect">
            <a:avLst/>
          </a:prstGeom>
        </p:spPr>
      </p:pic>
      <p:sp>
        <p:nvSpPr>
          <p:cNvPr id="13" name="TextBox 12">
            <a:extLst>
              <a:ext uri="{FF2B5EF4-FFF2-40B4-BE49-F238E27FC236}">
                <a16:creationId xmlns:a16="http://schemas.microsoft.com/office/drawing/2014/main" id="{82FAF5B8-CBB1-3891-C74E-F6F5BE9F3C86}"/>
              </a:ext>
            </a:extLst>
          </p:cNvPr>
          <p:cNvSpPr txBox="1"/>
          <p:nvPr/>
        </p:nvSpPr>
        <p:spPr>
          <a:xfrm>
            <a:off x="1253611" y="3865036"/>
            <a:ext cx="10791621" cy="954107"/>
          </a:xfrm>
          <a:prstGeom prst="rect">
            <a:avLst/>
          </a:prstGeom>
          <a:noFill/>
        </p:spPr>
        <p:txBody>
          <a:bodyPr wrap="square" rtlCol="0">
            <a:spAutoFit/>
          </a:bodyPr>
          <a:lstStyle/>
          <a:p>
            <a:r>
              <a:rPr lang="en-US" sz="2800" dirty="0">
                <a:solidFill>
                  <a:srgbClr val="000000"/>
                </a:solidFill>
                <a:latin typeface="+mj-lt"/>
              </a:rPr>
              <a:t>This is where all of the PM notes for the metrics are typed. The PM notes expire every 30 days. </a:t>
            </a:r>
          </a:p>
        </p:txBody>
      </p:sp>
      <p:pic>
        <p:nvPicPr>
          <p:cNvPr id="14" name="Graphic 13" descr="Badge with solid fill">
            <a:extLst>
              <a:ext uri="{FF2B5EF4-FFF2-40B4-BE49-F238E27FC236}">
                <a16:creationId xmlns:a16="http://schemas.microsoft.com/office/drawing/2014/main" id="{E2C126B3-677A-F94C-9FDE-566B4F0CD58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3929" y="5105443"/>
            <a:ext cx="529682" cy="529682"/>
          </a:xfrm>
          <a:prstGeom prst="rect">
            <a:avLst/>
          </a:prstGeom>
        </p:spPr>
      </p:pic>
      <p:sp>
        <p:nvSpPr>
          <p:cNvPr id="15" name="TextBox 14">
            <a:extLst>
              <a:ext uri="{FF2B5EF4-FFF2-40B4-BE49-F238E27FC236}">
                <a16:creationId xmlns:a16="http://schemas.microsoft.com/office/drawing/2014/main" id="{BF3897DF-5DAB-D820-FBEC-7C94F3C49A24}"/>
              </a:ext>
            </a:extLst>
          </p:cNvPr>
          <p:cNvSpPr txBox="1"/>
          <p:nvPr/>
        </p:nvSpPr>
        <p:spPr>
          <a:xfrm>
            <a:off x="1253611" y="5111905"/>
            <a:ext cx="10865006" cy="523220"/>
          </a:xfrm>
          <a:prstGeom prst="rect">
            <a:avLst/>
          </a:prstGeom>
          <a:noFill/>
        </p:spPr>
        <p:txBody>
          <a:bodyPr wrap="square" rtlCol="0">
            <a:spAutoFit/>
          </a:bodyPr>
          <a:lstStyle/>
          <a:p>
            <a:r>
              <a:rPr lang="en-US" sz="2800" dirty="0">
                <a:solidFill>
                  <a:srgbClr val="000000"/>
                </a:solidFill>
                <a:latin typeface="+mj-lt"/>
              </a:rPr>
              <a:t>This is the general scope of the project. The PM must keep it current. </a:t>
            </a:r>
          </a:p>
        </p:txBody>
      </p:sp>
      <p:pic>
        <p:nvPicPr>
          <p:cNvPr id="16" name="Graphic 15" descr="Badge 3 with solid fill">
            <a:extLst>
              <a:ext uri="{FF2B5EF4-FFF2-40B4-BE49-F238E27FC236}">
                <a16:creationId xmlns:a16="http://schemas.microsoft.com/office/drawing/2014/main" id="{4717A531-E7EF-4AEF-D095-1A340B2380A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23929" y="5886685"/>
            <a:ext cx="529682" cy="529682"/>
          </a:xfrm>
          <a:prstGeom prst="rect">
            <a:avLst/>
          </a:prstGeom>
        </p:spPr>
      </p:pic>
      <p:sp>
        <p:nvSpPr>
          <p:cNvPr id="17" name="TextBox 16">
            <a:extLst>
              <a:ext uri="{FF2B5EF4-FFF2-40B4-BE49-F238E27FC236}">
                <a16:creationId xmlns:a16="http://schemas.microsoft.com/office/drawing/2014/main" id="{322D1ECA-D1EB-5F28-3C4C-C0EC6B8652A3}"/>
              </a:ext>
            </a:extLst>
          </p:cNvPr>
          <p:cNvSpPr txBox="1"/>
          <p:nvPr/>
        </p:nvSpPr>
        <p:spPr>
          <a:xfrm>
            <a:off x="1326994" y="5860853"/>
            <a:ext cx="10865006" cy="954107"/>
          </a:xfrm>
          <a:prstGeom prst="rect">
            <a:avLst/>
          </a:prstGeom>
          <a:noFill/>
        </p:spPr>
        <p:txBody>
          <a:bodyPr wrap="square" rtlCol="0">
            <a:spAutoFit/>
          </a:bodyPr>
          <a:lstStyle/>
          <a:p>
            <a:r>
              <a:rPr lang="en-US" sz="2800" dirty="0">
                <a:solidFill>
                  <a:srgbClr val="000000"/>
                </a:solidFill>
                <a:latin typeface="+mj-lt"/>
              </a:rPr>
              <a:t>This who is currently designing the project. The contacts must be kept current. </a:t>
            </a:r>
          </a:p>
        </p:txBody>
      </p:sp>
      <p:sp>
        <p:nvSpPr>
          <p:cNvPr id="18" name="TextBox 17">
            <a:extLst>
              <a:ext uri="{FF2B5EF4-FFF2-40B4-BE49-F238E27FC236}">
                <a16:creationId xmlns:a16="http://schemas.microsoft.com/office/drawing/2014/main" id="{B968B7CA-1224-E07F-5FC4-899C9D3D713A}"/>
              </a:ext>
            </a:extLst>
          </p:cNvPr>
          <p:cNvSpPr txBox="1"/>
          <p:nvPr/>
        </p:nvSpPr>
        <p:spPr>
          <a:xfrm>
            <a:off x="-107795" y="511403"/>
            <a:ext cx="11247863" cy="584775"/>
          </a:xfrm>
          <a:prstGeom prst="rect">
            <a:avLst/>
          </a:prstGeom>
          <a:noFill/>
        </p:spPr>
        <p:txBody>
          <a:bodyPr wrap="square" rtlCol="0">
            <a:spAutoFit/>
          </a:bodyPr>
          <a:lstStyle/>
          <a:p>
            <a:pPr algn="ctr"/>
            <a:r>
              <a:rPr lang="en-US" sz="3200" b="1" dirty="0">
                <a:latin typeface="+mj-lt"/>
              </a:rPr>
              <a:t>TPro: PM Metrics</a:t>
            </a:r>
          </a:p>
        </p:txBody>
      </p:sp>
    </p:spTree>
    <p:extLst>
      <p:ext uri="{BB962C8B-B14F-4D97-AF65-F5344CB8AC3E}">
        <p14:creationId xmlns:p14="http://schemas.microsoft.com/office/powerpoint/2010/main" val="304646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2"/>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1000"/>
                                  </p:stCondLst>
                                  <p:childTnLst>
                                    <p:set>
                                      <p:cBhvr>
                                        <p:cTn id="19" dur="1" fill="hold">
                                          <p:stCondLst>
                                            <p:cond delay="0"/>
                                          </p:stCondLst>
                                        </p:cTn>
                                        <p:tgtEl>
                                          <p:spTgt spid="14"/>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1000"/>
                                  </p:stCondLst>
                                  <p:childTnLst>
                                    <p:set>
                                      <p:cBhvr>
                                        <p:cTn id="29" dur="1" fill="hold">
                                          <p:stCondLst>
                                            <p:cond delay="0"/>
                                          </p:stCondLst>
                                        </p:cTn>
                                        <p:tgtEl>
                                          <p:spTgt spid="16"/>
                                        </p:tgtEl>
                                        <p:attrNameLst>
                                          <p:attrName>style.visibility</p:attrName>
                                        </p:attrNameLst>
                                      </p:cBhvr>
                                      <p:to>
                                        <p:strVal val="visible"/>
                                      </p:to>
                                    </p:set>
                                  </p:childTnLst>
                                </p:cTn>
                              </p:par>
                            </p:childTnLst>
                          </p:cTn>
                        </p:par>
                        <p:par>
                          <p:cTn id="30" fill="hold">
                            <p:stCondLst>
                              <p:cond delay="1000"/>
                            </p:stCondLst>
                            <p:childTnLst>
                              <p:par>
                                <p:cTn id="31" presetID="1"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EB4529-7C3F-1F0E-5B94-7690305C64DC}"/>
              </a:ext>
            </a:extLst>
          </p:cNvPr>
          <p:cNvPicPr>
            <a:picLocks noChangeAspect="1"/>
          </p:cNvPicPr>
          <p:nvPr/>
        </p:nvPicPr>
        <p:blipFill>
          <a:blip r:embed="rId3"/>
          <a:stretch>
            <a:fillRect/>
          </a:stretch>
        </p:blipFill>
        <p:spPr>
          <a:xfrm>
            <a:off x="1199710" y="1215603"/>
            <a:ext cx="9792580" cy="3772409"/>
          </a:xfrm>
          <a:prstGeom prst="rect">
            <a:avLst/>
          </a:prstGeom>
          <a:ln w="76200">
            <a:solidFill>
              <a:srgbClr val="13784B"/>
            </a:solidFill>
          </a:ln>
        </p:spPr>
      </p:pic>
      <p:sp>
        <p:nvSpPr>
          <p:cNvPr id="6" name="Arrow: Right 5">
            <a:extLst>
              <a:ext uri="{FF2B5EF4-FFF2-40B4-BE49-F238E27FC236}">
                <a16:creationId xmlns:a16="http://schemas.microsoft.com/office/drawing/2014/main" id="{F4E2E89E-77F5-9984-953A-4353624445D5}"/>
              </a:ext>
            </a:extLst>
          </p:cNvPr>
          <p:cNvSpPr/>
          <p:nvPr/>
        </p:nvSpPr>
        <p:spPr>
          <a:xfrm rot="10800000">
            <a:off x="2268546" y="3105614"/>
            <a:ext cx="1268738" cy="323386"/>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E2CAC1A-E0CD-4D0C-6DC2-96DDBFB20A88}"/>
              </a:ext>
            </a:extLst>
          </p:cNvPr>
          <p:cNvSpPr txBox="1"/>
          <p:nvPr/>
        </p:nvSpPr>
        <p:spPr>
          <a:xfrm>
            <a:off x="1173107" y="5104694"/>
            <a:ext cx="11184674" cy="1692771"/>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0000"/>
                </a:solidFill>
                <a:latin typeface="+mj-lt"/>
              </a:rPr>
              <a:t>Only use if project is </a:t>
            </a:r>
            <a:r>
              <a:rPr lang="en-US" sz="2800" u="sng" dirty="0">
                <a:solidFill>
                  <a:srgbClr val="000000"/>
                </a:solidFill>
                <a:latin typeface="+mj-lt"/>
              </a:rPr>
              <a:t>not</a:t>
            </a:r>
            <a:r>
              <a:rPr lang="en-US" sz="2800" dirty="0">
                <a:solidFill>
                  <a:srgbClr val="000000"/>
                </a:solidFill>
                <a:latin typeface="+mj-lt"/>
              </a:rPr>
              <a:t> designed in-house.</a:t>
            </a:r>
          </a:p>
          <a:p>
            <a:endParaRPr lang="en-US" sz="1000" dirty="0">
              <a:solidFill>
                <a:srgbClr val="000000"/>
              </a:solidFill>
              <a:latin typeface="+mj-lt"/>
            </a:endParaRPr>
          </a:p>
          <a:p>
            <a:pPr marL="285750" indent="-285750">
              <a:buFont typeface="Arial" panose="020B0604020202020204" pitchFamily="34" charset="0"/>
              <a:buChar char="•"/>
            </a:pPr>
            <a:r>
              <a:rPr lang="en-US" sz="2800" dirty="0">
                <a:solidFill>
                  <a:srgbClr val="000000"/>
                </a:solidFill>
                <a:latin typeface="+mj-lt"/>
              </a:rPr>
              <a:t>Expires every 30 days.</a:t>
            </a:r>
          </a:p>
          <a:p>
            <a:pPr marL="285750" indent="-285750">
              <a:buFont typeface="Arial" panose="020B0604020202020204" pitchFamily="34" charset="0"/>
              <a:buChar char="•"/>
            </a:pPr>
            <a:endParaRPr lang="en-US" sz="1000" dirty="0">
              <a:solidFill>
                <a:srgbClr val="000000"/>
              </a:solidFill>
              <a:latin typeface="+mj-lt"/>
            </a:endParaRPr>
          </a:p>
          <a:p>
            <a:pPr marL="285750" indent="-285750">
              <a:buFont typeface="Arial" panose="020B0604020202020204" pitchFamily="34" charset="0"/>
              <a:buChar char="•"/>
            </a:pPr>
            <a:r>
              <a:rPr lang="en-US" sz="2800" dirty="0">
                <a:solidFill>
                  <a:srgbClr val="000000"/>
                </a:solidFill>
                <a:latin typeface="+mj-lt"/>
              </a:rPr>
              <a:t>Follow the OPD’s TPro guidance</a:t>
            </a:r>
          </a:p>
        </p:txBody>
      </p:sp>
      <p:sp>
        <p:nvSpPr>
          <p:cNvPr id="8" name="TextBox 7">
            <a:extLst>
              <a:ext uri="{FF2B5EF4-FFF2-40B4-BE49-F238E27FC236}">
                <a16:creationId xmlns:a16="http://schemas.microsoft.com/office/drawing/2014/main" id="{94B0DCA4-5BE4-670C-E9FF-F8CD24AB7513}"/>
              </a:ext>
            </a:extLst>
          </p:cNvPr>
          <p:cNvSpPr txBox="1"/>
          <p:nvPr/>
        </p:nvSpPr>
        <p:spPr>
          <a:xfrm>
            <a:off x="386577" y="514146"/>
            <a:ext cx="11247863" cy="584775"/>
          </a:xfrm>
          <a:prstGeom prst="rect">
            <a:avLst/>
          </a:prstGeom>
          <a:noFill/>
        </p:spPr>
        <p:txBody>
          <a:bodyPr wrap="square" rtlCol="0">
            <a:spAutoFit/>
          </a:bodyPr>
          <a:lstStyle/>
          <a:p>
            <a:pPr algn="ctr"/>
            <a:r>
              <a:rPr lang="en-US" sz="3200" b="1" dirty="0">
                <a:latin typeface="+mj-lt"/>
              </a:rPr>
              <a:t>TPro Notes: Design Field</a:t>
            </a:r>
          </a:p>
        </p:txBody>
      </p:sp>
    </p:spTree>
    <p:extLst>
      <p:ext uri="{BB962C8B-B14F-4D97-AF65-F5344CB8AC3E}">
        <p14:creationId xmlns:p14="http://schemas.microsoft.com/office/powerpoint/2010/main" val="4029837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7">
                                            <p:txEl>
                                              <p:pRg st="0" end="0"/>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50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nodeType="afterEffect">
                                  <p:stCondLst>
                                    <p:cond delay="1500"/>
                                  </p:stCondLst>
                                  <p:childTnLst>
                                    <p:set>
                                      <p:cBhvr>
                                        <p:cTn id="15"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EB4529-7C3F-1F0E-5B94-7690305C64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22950" y="1486654"/>
            <a:ext cx="9546099" cy="3440643"/>
          </a:xfrm>
          <a:prstGeom prst="rect">
            <a:avLst/>
          </a:prstGeom>
          <a:ln w="76200">
            <a:solidFill>
              <a:srgbClr val="13784B"/>
            </a:solidFill>
          </a:ln>
        </p:spPr>
      </p:pic>
      <p:sp>
        <p:nvSpPr>
          <p:cNvPr id="6" name="Arrow: Right 5">
            <a:extLst>
              <a:ext uri="{FF2B5EF4-FFF2-40B4-BE49-F238E27FC236}">
                <a16:creationId xmlns:a16="http://schemas.microsoft.com/office/drawing/2014/main" id="{F4E2E89E-77F5-9984-953A-4353624445D5}"/>
              </a:ext>
            </a:extLst>
          </p:cNvPr>
          <p:cNvSpPr/>
          <p:nvPr/>
        </p:nvSpPr>
        <p:spPr>
          <a:xfrm rot="10800000">
            <a:off x="2947736" y="3267307"/>
            <a:ext cx="794429" cy="323386"/>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E2CAC1A-E0CD-4D0C-6DC2-96DDBFB20A88}"/>
              </a:ext>
            </a:extLst>
          </p:cNvPr>
          <p:cNvSpPr txBox="1"/>
          <p:nvPr/>
        </p:nvSpPr>
        <p:spPr>
          <a:xfrm>
            <a:off x="1234773" y="5341295"/>
            <a:ext cx="11184674" cy="1107996"/>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0000"/>
                </a:solidFill>
                <a:latin typeface="+mj-lt"/>
              </a:rPr>
              <a:t>Follow the TPro Guide for note formatting.</a:t>
            </a:r>
          </a:p>
          <a:p>
            <a:pPr marL="285750" indent="-285750">
              <a:buFont typeface="Arial" panose="020B0604020202020204" pitchFamily="34" charset="0"/>
              <a:buChar char="•"/>
            </a:pPr>
            <a:endParaRPr lang="en-US" sz="1000" dirty="0">
              <a:solidFill>
                <a:srgbClr val="000000"/>
              </a:solidFill>
              <a:latin typeface="+mj-lt"/>
            </a:endParaRPr>
          </a:p>
          <a:p>
            <a:pPr marL="285750" indent="-285750">
              <a:buFont typeface="Arial" panose="020B0604020202020204" pitchFamily="34" charset="0"/>
              <a:buChar char="•"/>
            </a:pPr>
            <a:r>
              <a:rPr lang="en-US" sz="2800" dirty="0">
                <a:solidFill>
                  <a:srgbClr val="000000"/>
                </a:solidFill>
                <a:latin typeface="+mj-lt"/>
              </a:rPr>
              <a:t>Expires every 30 days.</a:t>
            </a:r>
          </a:p>
        </p:txBody>
      </p:sp>
      <p:sp>
        <p:nvSpPr>
          <p:cNvPr id="2" name="TextBox 1">
            <a:extLst>
              <a:ext uri="{FF2B5EF4-FFF2-40B4-BE49-F238E27FC236}">
                <a16:creationId xmlns:a16="http://schemas.microsoft.com/office/drawing/2014/main" id="{41390373-5D03-6FA6-FE16-BF9FA6E757FC}"/>
              </a:ext>
            </a:extLst>
          </p:cNvPr>
          <p:cNvSpPr txBox="1"/>
          <p:nvPr/>
        </p:nvSpPr>
        <p:spPr>
          <a:xfrm>
            <a:off x="1234773" y="487881"/>
            <a:ext cx="11247863" cy="584775"/>
          </a:xfrm>
          <a:prstGeom prst="rect">
            <a:avLst/>
          </a:prstGeom>
          <a:noFill/>
        </p:spPr>
        <p:txBody>
          <a:bodyPr wrap="square" rtlCol="0">
            <a:spAutoFit/>
          </a:bodyPr>
          <a:lstStyle/>
          <a:p>
            <a:pPr algn="ctr"/>
            <a:r>
              <a:rPr lang="en-US" sz="3200" b="1" dirty="0">
                <a:solidFill>
                  <a:srgbClr val="045594"/>
                </a:solidFill>
                <a:latin typeface="+mj-lt"/>
              </a:rPr>
              <a:t>TPro Notes: Let/ROW Status Field</a:t>
            </a:r>
          </a:p>
        </p:txBody>
      </p:sp>
    </p:spTree>
    <p:extLst>
      <p:ext uri="{BB962C8B-B14F-4D97-AF65-F5344CB8AC3E}">
        <p14:creationId xmlns:p14="http://schemas.microsoft.com/office/powerpoint/2010/main" val="1739528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7">
                                            <p:txEl>
                                              <p:pRg st="0" end="0"/>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50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EB4529-7C3F-1F0E-5B94-7690305C64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14175" y="1342922"/>
            <a:ext cx="9963650" cy="3804947"/>
          </a:xfrm>
          <a:prstGeom prst="rect">
            <a:avLst/>
          </a:prstGeom>
          <a:ln w="76200">
            <a:solidFill>
              <a:srgbClr val="13784B"/>
            </a:solidFill>
          </a:ln>
        </p:spPr>
      </p:pic>
      <p:sp>
        <p:nvSpPr>
          <p:cNvPr id="6" name="Arrow: Right 5">
            <a:extLst>
              <a:ext uri="{FF2B5EF4-FFF2-40B4-BE49-F238E27FC236}">
                <a16:creationId xmlns:a16="http://schemas.microsoft.com/office/drawing/2014/main" id="{F4E2E89E-77F5-9984-953A-4353624445D5}"/>
              </a:ext>
            </a:extLst>
          </p:cNvPr>
          <p:cNvSpPr/>
          <p:nvPr/>
        </p:nvSpPr>
        <p:spPr>
          <a:xfrm rot="10800000">
            <a:off x="2779077" y="4028037"/>
            <a:ext cx="830397" cy="323386"/>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E2CAC1A-E0CD-4D0C-6DC2-96DDBFB20A88}"/>
              </a:ext>
            </a:extLst>
          </p:cNvPr>
          <p:cNvSpPr txBox="1"/>
          <p:nvPr/>
        </p:nvSpPr>
        <p:spPr>
          <a:xfrm>
            <a:off x="1007326" y="5392721"/>
            <a:ext cx="11184674" cy="1107996"/>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0000"/>
                </a:solidFill>
                <a:latin typeface="+mj-lt"/>
              </a:rPr>
              <a:t>Follow the TPro Guide for note formatting.</a:t>
            </a:r>
          </a:p>
          <a:p>
            <a:pPr marL="285750" indent="-285750">
              <a:buFont typeface="Arial" panose="020B0604020202020204" pitchFamily="34" charset="0"/>
              <a:buChar char="•"/>
            </a:pPr>
            <a:endParaRPr lang="en-US" sz="1000" dirty="0">
              <a:solidFill>
                <a:srgbClr val="000000"/>
              </a:solidFill>
              <a:latin typeface="+mj-lt"/>
            </a:endParaRPr>
          </a:p>
          <a:p>
            <a:pPr marL="285750" indent="-285750">
              <a:buFont typeface="Arial" panose="020B0604020202020204" pitchFamily="34" charset="0"/>
              <a:buChar char="•"/>
            </a:pPr>
            <a:r>
              <a:rPr lang="en-US" sz="2800" dirty="0">
                <a:solidFill>
                  <a:srgbClr val="000000"/>
                </a:solidFill>
                <a:latin typeface="+mj-lt"/>
              </a:rPr>
              <a:t>Expires every 30 days.</a:t>
            </a:r>
          </a:p>
        </p:txBody>
      </p:sp>
      <p:sp>
        <p:nvSpPr>
          <p:cNvPr id="2" name="TextBox 1">
            <a:extLst>
              <a:ext uri="{FF2B5EF4-FFF2-40B4-BE49-F238E27FC236}">
                <a16:creationId xmlns:a16="http://schemas.microsoft.com/office/drawing/2014/main" id="{B0E3AF10-2BA2-D308-D774-D25A0C0FD80A}"/>
              </a:ext>
            </a:extLst>
          </p:cNvPr>
          <p:cNvSpPr txBox="1"/>
          <p:nvPr/>
        </p:nvSpPr>
        <p:spPr>
          <a:xfrm>
            <a:off x="1270867" y="513295"/>
            <a:ext cx="11247863" cy="584775"/>
          </a:xfrm>
          <a:prstGeom prst="rect">
            <a:avLst/>
          </a:prstGeom>
          <a:noFill/>
        </p:spPr>
        <p:txBody>
          <a:bodyPr wrap="square" rtlCol="0">
            <a:spAutoFit/>
          </a:bodyPr>
          <a:lstStyle/>
          <a:p>
            <a:pPr algn="ctr"/>
            <a:r>
              <a:rPr lang="en-US" sz="3200" b="1" dirty="0">
                <a:latin typeface="+mj-lt"/>
              </a:rPr>
              <a:t>TPro Notes: Project Manager Field</a:t>
            </a:r>
          </a:p>
        </p:txBody>
      </p:sp>
    </p:spTree>
    <p:extLst>
      <p:ext uri="{BB962C8B-B14F-4D97-AF65-F5344CB8AC3E}">
        <p14:creationId xmlns:p14="http://schemas.microsoft.com/office/powerpoint/2010/main" val="26893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7">
                                            <p:txEl>
                                              <p:pRg st="0" end="0"/>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50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EB4529-7C3F-1F0E-5B94-7690305C64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99176" y="1277839"/>
            <a:ext cx="9593648" cy="2946014"/>
          </a:xfrm>
          <a:prstGeom prst="rect">
            <a:avLst/>
          </a:prstGeom>
          <a:ln w="76200">
            <a:solidFill>
              <a:srgbClr val="13784B"/>
            </a:solidFill>
          </a:ln>
        </p:spPr>
      </p:pic>
      <p:sp>
        <p:nvSpPr>
          <p:cNvPr id="6" name="Arrow: Right 5">
            <a:extLst>
              <a:ext uri="{FF2B5EF4-FFF2-40B4-BE49-F238E27FC236}">
                <a16:creationId xmlns:a16="http://schemas.microsoft.com/office/drawing/2014/main" id="{F4E2E89E-77F5-9984-953A-4353624445D5}"/>
              </a:ext>
            </a:extLst>
          </p:cNvPr>
          <p:cNvSpPr/>
          <p:nvPr/>
        </p:nvSpPr>
        <p:spPr>
          <a:xfrm rot="10800000">
            <a:off x="3096367" y="1558127"/>
            <a:ext cx="1033558" cy="323386"/>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E2CAC1A-E0CD-4D0C-6DC2-96DDBFB20A88}"/>
              </a:ext>
            </a:extLst>
          </p:cNvPr>
          <p:cNvSpPr txBox="1"/>
          <p:nvPr/>
        </p:nvSpPr>
        <p:spPr>
          <a:xfrm>
            <a:off x="1299176" y="4518332"/>
            <a:ext cx="11184674" cy="2123658"/>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0000"/>
                </a:solidFill>
                <a:latin typeface="+mj-lt"/>
              </a:rPr>
              <a:t>Provide the description of the approved scope of the project.</a:t>
            </a:r>
          </a:p>
          <a:p>
            <a:pPr marL="285750" indent="-285750">
              <a:buFont typeface="Arial" panose="020B0604020202020204" pitchFamily="34" charset="0"/>
              <a:buChar char="•"/>
            </a:pPr>
            <a:endParaRPr lang="en-US" sz="1000" dirty="0">
              <a:solidFill>
                <a:srgbClr val="000000"/>
              </a:solidFill>
              <a:latin typeface="+mj-lt"/>
            </a:endParaRPr>
          </a:p>
          <a:p>
            <a:pPr marL="285750" indent="-285750">
              <a:buFont typeface="Arial" panose="020B0604020202020204" pitchFamily="34" charset="0"/>
              <a:buChar char="•"/>
            </a:pPr>
            <a:r>
              <a:rPr lang="en-US" sz="2800" dirty="0">
                <a:solidFill>
                  <a:srgbClr val="000000"/>
                </a:solidFill>
                <a:latin typeface="+mj-lt"/>
              </a:rPr>
              <a:t>This should never be blank once the concept report or charter is approved.</a:t>
            </a:r>
          </a:p>
          <a:p>
            <a:endParaRPr lang="en-US" sz="1000" dirty="0">
              <a:solidFill>
                <a:srgbClr val="000000"/>
              </a:solidFill>
              <a:latin typeface="+mj-lt"/>
            </a:endParaRPr>
          </a:p>
          <a:p>
            <a:pPr marL="285750" indent="-285750">
              <a:buFont typeface="Arial" panose="020B0604020202020204" pitchFamily="34" charset="0"/>
              <a:buChar char="•"/>
            </a:pPr>
            <a:r>
              <a:rPr lang="en-US" sz="2800" dirty="0">
                <a:solidFill>
                  <a:srgbClr val="000000"/>
                </a:solidFill>
                <a:latin typeface="+mj-lt"/>
              </a:rPr>
              <a:t>Update if scope is revised. </a:t>
            </a:r>
          </a:p>
        </p:txBody>
      </p:sp>
      <p:sp>
        <p:nvSpPr>
          <p:cNvPr id="2" name="TextBox 1">
            <a:extLst>
              <a:ext uri="{FF2B5EF4-FFF2-40B4-BE49-F238E27FC236}">
                <a16:creationId xmlns:a16="http://schemas.microsoft.com/office/drawing/2014/main" id="{E56316E5-B7C6-6E73-E180-A5A0B659D183}"/>
              </a:ext>
            </a:extLst>
          </p:cNvPr>
          <p:cNvSpPr txBox="1"/>
          <p:nvPr/>
        </p:nvSpPr>
        <p:spPr>
          <a:xfrm>
            <a:off x="1355089" y="488412"/>
            <a:ext cx="11247863" cy="584775"/>
          </a:xfrm>
          <a:prstGeom prst="rect">
            <a:avLst/>
          </a:prstGeom>
          <a:noFill/>
        </p:spPr>
        <p:txBody>
          <a:bodyPr wrap="square" rtlCol="0">
            <a:spAutoFit/>
          </a:bodyPr>
          <a:lstStyle/>
          <a:p>
            <a:pPr algn="ctr"/>
            <a:r>
              <a:rPr lang="en-US" sz="3200" b="1" dirty="0">
                <a:latin typeface="+mj-lt"/>
              </a:rPr>
              <a:t>TPro Metric: Expanded Description</a:t>
            </a:r>
          </a:p>
        </p:txBody>
      </p:sp>
    </p:spTree>
    <p:extLst>
      <p:ext uri="{BB962C8B-B14F-4D97-AF65-F5344CB8AC3E}">
        <p14:creationId xmlns:p14="http://schemas.microsoft.com/office/powerpoint/2010/main" val="229671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7">
                                            <p:txEl>
                                              <p:pRg st="0" end="0"/>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50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nodeType="afterEffect">
                                  <p:stCondLst>
                                    <p:cond delay="1500"/>
                                  </p:stCondLst>
                                  <p:childTnLst>
                                    <p:set>
                                      <p:cBhvr>
                                        <p:cTn id="15"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EB4529-7C3F-1F0E-5B94-7690305C64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0654" y="1645350"/>
            <a:ext cx="9990690" cy="2188521"/>
          </a:xfrm>
          <a:prstGeom prst="rect">
            <a:avLst/>
          </a:prstGeom>
          <a:ln w="76200">
            <a:solidFill>
              <a:srgbClr val="13784B"/>
            </a:solidFill>
          </a:ln>
        </p:spPr>
      </p:pic>
      <p:sp>
        <p:nvSpPr>
          <p:cNvPr id="6" name="Arrow: Right 5">
            <a:extLst>
              <a:ext uri="{FF2B5EF4-FFF2-40B4-BE49-F238E27FC236}">
                <a16:creationId xmlns:a16="http://schemas.microsoft.com/office/drawing/2014/main" id="{F4E2E89E-77F5-9984-953A-4353624445D5}"/>
              </a:ext>
            </a:extLst>
          </p:cNvPr>
          <p:cNvSpPr/>
          <p:nvPr/>
        </p:nvSpPr>
        <p:spPr>
          <a:xfrm rot="10800000">
            <a:off x="2244873" y="1626570"/>
            <a:ext cx="1033558" cy="323386"/>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E2CAC1A-E0CD-4D0C-6DC2-96DDBFB20A88}"/>
              </a:ext>
            </a:extLst>
          </p:cNvPr>
          <p:cNvSpPr txBox="1"/>
          <p:nvPr/>
        </p:nvSpPr>
        <p:spPr>
          <a:xfrm>
            <a:off x="1007326" y="4385044"/>
            <a:ext cx="11184674" cy="1692771"/>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0000"/>
                </a:solidFill>
                <a:latin typeface="+mj-lt"/>
              </a:rPr>
              <a:t>The Designer PM’s name, email, and phone number must be filled in. </a:t>
            </a:r>
          </a:p>
          <a:p>
            <a:pPr marL="285750" indent="-285750">
              <a:buFont typeface="Arial" panose="020B0604020202020204" pitchFamily="34" charset="0"/>
              <a:buChar char="•"/>
            </a:pPr>
            <a:endParaRPr lang="en-US" sz="1000" dirty="0">
              <a:solidFill>
                <a:srgbClr val="000000"/>
              </a:solidFill>
              <a:latin typeface="+mj-lt"/>
            </a:endParaRPr>
          </a:p>
          <a:p>
            <a:pPr marL="285750" indent="-285750">
              <a:buFont typeface="Arial" panose="020B0604020202020204" pitchFamily="34" charset="0"/>
              <a:buChar char="•"/>
            </a:pPr>
            <a:r>
              <a:rPr lang="en-US" sz="2800" dirty="0">
                <a:solidFill>
                  <a:srgbClr val="000000"/>
                </a:solidFill>
                <a:latin typeface="+mj-lt"/>
              </a:rPr>
              <a:t>This should never be blank.</a:t>
            </a:r>
          </a:p>
          <a:p>
            <a:endParaRPr lang="en-US" sz="1000" dirty="0">
              <a:solidFill>
                <a:srgbClr val="000000"/>
              </a:solidFill>
              <a:latin typeface="+mj-lt"/>
            </a:endParaRPr>
          </a:p>
          <a:p>
            <a:pPr marL="285750" indent="-285750">
              <a:buFont typeface="Arial" panose="020B0604020202020204" pitchFamily="34" charset="0"/>
              <a:buChar char="•"/>
            </a:pPr>
            <a:r>
              <a:rPr lang="en-US" sz="2800" dirty="0">
                <a:solidFill>
                  <a:srgbClr val="000000"/>
                </a:solidFill>
                <a:latin typeface="+mj-lt"/>
              </a:rPr>
              <a:t>Local gov’t fields only updated if City or County is designing the project.</a:t>
            </a:r>
          </a:p>
        </p:txBody>
      </p:sp>
      <p:sp>
        <p:nvSpPr>
          <p:cNvPr id="2" name="TextBox 1">
            <a:extLst>
              <a:ext uri="{FF2B5EF4-FFF2-40B4-BE49-F238E27FC236}">
                <a16:creationId xmlns:a16="http://schemas.microsoft.com/office/drawing/2014/main" id="{E56316E5-B7C6-6E73-E180-A5A0B659D183}"/>
              </a:ext>
            </a:extLst>
          </p:cNvPr>
          <p:cNvSpPr txBox="1"/>
          <p:nvPr/>
        </p:nvSpPr>
        <p:spPr>
          <a:xfrm>
            <a:off x="472068" y="512475"/>
            <a:ext cx="11247863" cy="584775"/>
          </a:xfrm>
          <a:prstGeom prst="rect">
            <a:avLst/>
          </a:prstGeom>
          <a:noFill/>
        </p:spPr>
        <p:txBody>
          <a:bodyPr wrap="square" rtlCol="0">
            <a:spAutoFit/>
          </a:bodyPr>
          <a:lstStyle/>
          <a:p>
            <a:pPr algn="ctr"/>
            <a:r>
              <a:rPr lang="en-US" sz="3200" b="1" dirty="0">
                <a:latin typeface="+mj-lt"/>
              </a:rPr>
              <a:t>TPro Metric: PM Contacts</a:t>
            </a:r>
          </a:p>
        </p:txBody>
      </p:sp>
    </p:spTree>
    <p:extLst>
      <p:ext uri="{BB962C8B-B14F-4D97-AF65-F5344CB8AC3E}">
        <p14:creationId xmlns:p14="http://schemas.microsoft.com/office/powerpoint/2010/main" val="400663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7">
                                            <p:txEl>
                                              <p:pRg st="0" end="0"/>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50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nodeType="afterEffect">
                                  <p:stCondLst>
                                    <p:cond delay="1500"/>
                                  </p:stCondLst>
                                  <p:childTnLst>
                                    <p:set>
                                      <p:cBhvr>
                                        <p:cTn id="15"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29611104-FB63-93FF-BF56-9B38BE838E90}"/>
              </a:ext>
            </a:extLst>
          </p:cNvPr>
          <p:cNvSpPr txBox="1"/>
          <p:nvPr/>
        </p:nvSpPr>
        <p:spPr>
          <a:xfrm>
            <a:off x="1029416" y="438256"/>
            <a:ext cx="11247863" cy="584775"/>
          </a:xfrm>
          <a:prstGeom prst="rect">
            <a:avLst/>
          </a:prstGeom>
          <a:noFill/>
        </p:spPr>
        <p:txBody>
          <a:bodyPr wrap="square" rtlCol="0">
            <a:spAutoFit/>
          </a:bodyPr>
          <a:lstStyle/>
          <a:p>
            <a:pPr algn="ctr"/>
            <a:r>
              <a:rPr lang="en-US" sz="3200" b="1" dirty="0">
                <a:latin typeface="+mj-lt"/>
              </a:rPr>
              <a:t>TPro Metric: Fields to Complete</a:t>
            </a:r>
          </a:p>
        </p:txBody>
      </p:sp>
      <p:grpSp>
        <p:nvGrpSpPr>
          <p:cNvPr id="3" name="Group 2">
            <a:extLst>
              <a:ext uri="{FF2B5EF4-FFF2-40B4-BE49-F238E27FC236}">
                <a16:creationId xmlns:a16="http://schemas.microsoft.com/office/drawing/2014/main" id="{22EC3EB5-3D48-5676-A759-A7744D91E1A0}"/>
              </a:ext>
            </a:extLst>
          </p:cNvPr>
          <p:cNvGrpSpPr/>
          <p:nvPr/>
        </p:nvGrpSpPr>
        <p:grpSpPr>
          <a:xfrm>
            <a:off x="2539542" y="1257413"/>
            <a:ext cx="7112915" cy="5250011"/>
            <a:chOff x="2539542" y="1257413"/>
            <a:chExt cx="7112915" cy="5250011"/>
          </a:xfrm>
        </p:grpSpPr>
        <p:pic>
          <p:nvPicPr>
            <p:cNvPr id="5" name="Picture 4">
              <a:extLst>
                <a:ext uri="{FF2B5EF4-FFF2-40B4-BE49-F238E27FC236}">
                  <a16:creationId xmlns:a16="http://schemas.microsoft.com/office/drawing/2014/main" id="{C4EB4529-7C3F-1F0E-5B94-7690305C64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39542" y="1257413"/>
              <a:ext cx="7112915" cy="5250011"/>
            </a:xfrm>
            <a:prstGeom prst="rect">
              <a:avLst/>
            </a:prstGeom>
            <a:ln w="76200">
              <a:noFill/>
            </a:ln>
          </p:spPr>
        </p:pic>
        <p:sp>
          <p:nvSpPr>
            <p:cNvPr id="2" name="Rectangle 1">
              <a:extLst>
                <a:ext uri="{FF2B5EF4-FFF2-40B4-BE49-F238E27FC236}">
                  <a16:creationId xmlns:a16="http://schemas.microsoft.com/office/drawing/2014/main" id="{2B9EB9A0-70B0-0AAE-707B-C3CE689334A7}"/>
                </a:ext>
              </a:extLst>
            </p:cNvPr>
            <p:cNvSpPr/>
            <p:nvPr/>
          </p:nvSpPr>
          <p:spPr>
            <a:xfrm>
              <a:off x="2646947" y="1269359"/>
              <a:ext cx="7005510" cy="5048313"/>
            </a:xfrm>
            <a:prstGeom prst="rect">
              <a:avLst/>
            </a:prstGeom>
            <a:noFill/>
            <a:ln w="76200">
              <a:solidFill>
                <a:srgbClr val="1378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Graphic 8" descr="Checkmark with solid fill">
            <a:extLst>
              <a:ext uri="{FF2B5EF4-FFF2-40B4-BE49-F238E27FC236}">
                <a16:creationId xmlns:a16="http://schemas.microsoft.com/office/drawing/2014/main" id="{60E41DFB-7C16-64F7-0FA9-892EB1DBD3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0382" y="1334878"/>
            <a:ext cx="635617" cy="635617"/>
          </a:xfrm>
          <a:prstGeom prst="rect">
            <a:avLst/>
          </a:prstGeom>
        </p:spPr>
      </p:pic>
      <p:pic>
        <p:nvPicPr>
          <p:cNvPr id="4" name="Graphic 3" descr="Checkmark with solid fill">
            <a:extLst>
              <a:ext uri="{FF2B5EF4-FFF2-40B4-BE49-F238E27FC236}">
                <a16:creationId xmlns:a16="http://schemas.microsoft.com/office/drawing/2014/main" id="{8A0CF1E3-08FC-860C-30FF-7CF5793F2C4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44540" y="1970495"/>
            <a:ext cx="635617" cy="635617"/>
          </a:xfrm>
          <a:prstGeom prst="rect">
            <a:avLst/>
          </a:prstGeom>
        </p:spPr>
      </p:pic>
      <p:pic>
        <p:nvPicPr>
          <p:cNvPr id="6" name="Graphic 5" descr="Checkmark with solid fill">
            <a:extLst>
              <a:ext uri="{FF2B5EF4-FFF2-40B4-BE49-F238E27FC236}">
                <a16:creationId xmlns:a16="http://schemas.microsoft.com/office/drawing/2014/main" id="{D3E8AF2F-897B-DC6F-3D0B-2646C46A40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5999" y="3508466"/>
            <a:ext cx="635617" cy="635617"/>
          </a:xfrm>
          <a:prstGeom prst="rect">
            <a:avLst/>
          </a:prstGeom>
        </p:spPr>
      </p:pic>
      <p:grpSp>
        <p:nvGrpSpPr>
          <p:cNvPr id="20" name="Group 19">
            <a:extLst>
              <a:ext uri="{FF2B5EF4-FFF2-40B4-BE49-F238E27FC236}">
                <a16:creationId xmlns:a16="http://schemas.microsoft.com/office/drawing/2014/main" id="{3182E6E9-4860-0D72-3CDE-01E889D75996}"/>
              </a:ext>
            </a:extLst>
          </p:cNvPr>
          <p:cNvGrpSpPr/>
          <p:nvPr/>
        </p:nvGrpSpPr>
        <p:grpSpPr>
          <a:xfrm>
            <a:off x="6653347" y="2983832"/>
            <a:ext cx="635618" cy="136456"/>
            <a:chOff x="5681413" y="2698941"/>
            <a:chExt cx="846537" cy="47336"/>
          </a:xfrm>
        </p:grpSpPr>
        <p:sp>
          <p:nvSpPr>
            <p:cNvPr id="12" name="Rectangle 11">
              <a:extLst>
                <a:ext uri="{FF2B5EF4-FFF2-40B4-BE49-F238E27FC236}">
                  <a16:creationId xmlns:a16="http://schemas.microsoft.com/office/drawing/2014/main" id="{EF94B63D-697B-C06F-9A70-4DE22E4ED0DD}"/>
                </a:ext>
              </a:extLst>
            </p:cNvPr>
            <p:cNvSpPr/>
            <p:nvPr/>
          </p:nvSpPr>
          <p:spPr>
            <a:xfrm rot="2551194" flipV="1">
              <a:off x="5707485" y="2700558"/>
              <a:ext cx="820465" cy="45719"/>
            </a:xfrm>
            <a:prstGeom prst="rect">
              <a:avLst/>
            </a:prstGeom>
            <a:solidFill>
              <a:srgbClr val="C00000"/>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687EB3A-E989-F92C-D638-1C4D516D97CE}"/>
                </a:ext>
              </a:extLst>
            </p:cNvPr>
            <p:cNvSpPr/>
            <p:nvPr/>
          </p:nvSpPr>
          <p:spPr>
            <a:xfrm rot="19718087" flipV="1">
              <a:off x="5681413" y="2698941"/>
              <a:ext cx="820465" cy="45719"/>
            </a:xfrm>
            <a:prstGeom prst="rect">
              <a:avLst/>
            </a:prstGeom>
            <a:solidFill>
              <a:srgbClr val="C00000"/>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DF93AC3B-E66E-EF95-5ADE-F77DD0F9E316}"/>
              </a:ext>
            </a:extLst>
          </p:cNvPr>
          <p:cNvGrpSpPr/>
          <p:nvPr/>
        </p:nvGrpSpPr>
        <p:grpSpPr>
          <a:xfrm>
            <a:off x="6017729" y="4386229"/>
            <a:ext cx="635618" cy="136456"/>
            <a:chOff x="5681413" y="2698941"/>
            <a:chExt cx="846537" cy="47336"/>
          </a:xfrm>
        </p:grpSpPr>
        <p:sp>
          <p:nvSpPr>
            <p:cNvPr id="8" name="Rectangle 7">
              <a:extLst>
                <a:ext uri="{FF2B5EF4-FFF2-40B4-BE49-F238E27FC236}">
                  <a16:creationId xmlns:a16="http://schemas.microsoft.com/office/drawing/2014/main" id="{E8402BA9-CD75-042E-36B3-DA38FB55EF45}"/>
                </a:ext>
              </a:extLst>
            </p:cNvPr>
            <p:cNvSpPr/>
            <p:nvPr/>
          </p:nvSpPr>
          <p:spPr>
            <a:xfrm rot="2551194" flipV="1">
              <a:off x="5707485" y="2700558"/>
              <a:ext cx="820465" cy="45719"/>
            </a:xfrm>
            <a:prstGeom prst="rect">
              <a:avLst/>
            </a:prstGeom>
            <a:solidFill>
              <a:srgbClr val="C00000"/>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E12EF2-1791-4365-81C7-DF3150500438}"/>
                </a:ext>
              </a:extLst>
            </p:cNvPr>
            <p:cNvSpPr/>
            <p:nvPr/>
          </p:nvSpPr>
          <p:spPr>
            <a:xfrm rot="19718087" flipV="1">
              <a:off x="5681413" y="2698941"/>
              <a:ext cx="820465" cy="45719"/>
            </a:xfrm>
            <a:prstGeom prst="rect">
              <a:avLst/>
            </a:prstGeom>
            <a:solidFill>
              <a:srgbClr val="C00000"/>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AF575C3A-3E91-C407-7701-62F07CF51DDF}"/>
              </a:ext>
            </a:extLst>
          </p:cNvPr>
          <p:cNvGrpSpPr/>
          <p:nvPr/>
        </p:nvGrpSpPr>
        <p:grpSpPr>
          <a:xfrm>
            <a:off x="6073764" y="5288510"/>
            <a:ext cx="635618" cy="136456"/>
            <a:chOff x="5681413" y="2698941"/>
            <a:chExt cx="846537" cy="47336"/>
          </a:xfrm>
        </p:grpSpPr>
        <p:sp>
          <p:nvSpPr>
            <p:cNvPr id="15" name="Rectangle 14">
              <a:extLst>
                <a:ext uri="{FF2B5EF4-FFF2-40B4-BE49-F238E27FC236}">
                  <a16:creationId xmlns:a16="http://schemas.microsoft.com/office/drawing/2014/main" id="{B494744D-EDCE-2DA0-544B-AE54D1F1D63A}"/>
                </a:ext>
              </a:extLst>
            </p:cNvPr>
            <p:cNvSpPr/>
            <p:nvPr/>
          </p:nvSpPr>
          <p:spPr>
            <a:xfrm rot="2551194" flipV="1">
              <a:off x="5707485" y="2700558"/>
              <a:ext cx="820465" cy="45719"/>
            </a:xfrm>
            <a:prstGeom prst="rect">
              <a:avLst/>
            </a:prstGeom>
            <a:solidFill>
              <a:srgbClr val="C00000"/>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F6D26A1-8646-37A9-9659-B208999FB0ED}"/>
                </a:ext>
              </a:extLst>
            </p:cNvPr>
            <p:cNvSpPr/>
            <p:nvPr/>
          </p:nvSpPr>
          <p:spPr>
            <a:xfrm rot="19718087" flipV="1">
              <a:off x="5681413" y="2698941"/>
              <a:ext cx="820465" cy="45719"/>
            </a:xfrm>
            <a:prstGeom prst="rect">
              <a:avLst/>
            </a:prstGeom>
            <a:solidFill>
              <a:srgbClr val="C00000"/>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79B3E50F-1A6D-374C-4C97-01CA209D1F0E}"/>
              </a:ext>
            </a:extLst>
          </p:cNvPr>
          <p:cNvGrpSpPr/>
          <p:nvPr/>
        </p:nvGrpSpPr>
        <p:grpSpPr>
          <a:xfrm>
            <a:off x="6129799" y="5971870"/>
            <a:ext cx="635618" cy="136456"/>
            <a:chOff x="5681413" y="2698941"/>
            <a:chExt cx="846537" cy="47336"/>
          </a:xfrm>
        </p:grpSpPr>
        <p:sp>
          <p:nvSpPr>
            <p:cNvPr id="19" name="Rectangle 18">
              <a:extLst>
                <a:ext uri="{FF2B5EF4-FFF2-40B4-BE49-F238E27FC236}">
                  <a16:creationId xmlns:a16="http://schemas.microsoft.com/office/drawing/2014/main" id="{3351BA49-E4DE-F06E-33A1-03C0DC72D601}"/>
                </a:ext>
              </a:extLst>
            </p:cNvPr>
            <p:cNvSpPr/>
            <p:nvPr/>
          </p:nvSpPr>
          <p:spPr>
            <a:xfrm rot="2551194" flipV="1">
              <a:off x="5707485" y="2700558"/>
              <a:ext cx="820465" cy="45719"/>
            </a:xfrm>
            <a:prstGeom prst="rect">
              <a:avLst/>
            </a:prstGeom>
            <a:solidFill>
              <a:srgbClr val="C00000"/>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E5BDACD-B90E-80F9-27E7-EFCA99E1157B}"/>
                </a:ext>
              </a:extLst>
            </p:cNvPr>
            <p:cNvSpPr/>
            <p:nvPr/>
          </p:nvSpPr>
          <p:spPr>
            <a:xfrm rot="19718087" flipV="1">
              <a:off x="5681413" y="2698941"/>
              <a:ext cx="820465" cy="45719"/>
            </a:xfrm>
            <a:prstGeom prst="rect">
              <a:avLst/>
            </a:prstGeom>
            <a:solidFill>
              <a:srgbClr val="C00000"/>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4825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250"/>
                                        <p:tgtEl>
                                          <p:spTgt spid="20"/>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250"/>
                                        <p:tgtEl>
                                          <p:spTgt spid="7"/>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25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56CF6-E0F4-9490-660A-D67D1DD1FF3B}"/>
              </a:ext>
            </a:extLst>
          </p:cNvPr>
          <p:cNvSpPr>
            <a:spLocks noGrp="1"/>
          </p:cNvSpPr>
          <p:nvPr>
            <p:ph type="title"/>
          </p:nvPr>
        </p:nvSpPr>
        <p:spPr>
          <a:xfrm>
            <a:off x="2738650" y="1288216"/>
            <a:ext cx="6714699" cy="3178689"/>
          </a:xfrm>
        </p:spPr>
        <p:txBody>
          <a:bodyPr vert="horz" lIns="91440" tIns="45720" rIns="91440" bIns="45720" rtlCol="0" anchor="b">
            <a:normAutofit/>
          </a:bodyPr>
          <a:lstStyle/>
          <a:p>
            <a:r>
              <a:rPr lang="en-US" sz="7200" kern="1200" dirty="0">
                <a:latin typeface="+mj-lt"/>
                <a:ea typeface="+mj-ea"/>
                <a:cs typeface="+mj-cs"/>
              </a:rPr>
              <a:t>T</a:t>
            </a:r>
            <a:r>
              <a:rPr lang="en-US" sz="7200" dirty="0">
                <a:latin typeface="+mj-lt"/>
              </a:rPr>
              <a:t>P</a:t>
            </a:r>
            <a:r>
              <a:rPr lang="en-US" sz="7200" kern="1200" dirty="0">
                <a:latin typeface="+mj-lt"/>
                <a:ea typeface="+mj-ea"/>
                <a:cs typeface="+mj-cs"/>
              </a:rPr>
              <a:t>ro &amp; PSR</a:t>
            </a:r>
          </a:p>
        </p:txBody>
      </p:sp>
    </p:spTree>
    <p:extLst>
      <p:ext uri="{BB962C8B-B14F-4D97-AF65-F5344CB8AC3E}">
        <p14:creationId xmlns:p14="http://schemas.microsoft.com/office/powerpoint/2010/main" val="2967452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3166E-9563-FC33-1979-AA7C0E33CB59}"/>
              </a:ext>
            </a:extLst>
          </p:cNvPr>
          <p:cNvSpPr>
            <a:spLocks noGrp="1"/>
          </p:cNvSpPr>
          <p:nvPr>
            <p:ph type="title"/>
          </p:nvPr>
        </p:nvSpPr>
        <p:spPr>
          <a:xfrm>
            <a:off x="838200" y="0"/>
            <a:ext cx="10515600" cy="1325563"/>
          </a:xfrm>
        </p:spPr>
        <p:txBody>
          <a:bodyPr/>
          <a:lstStyle/>
          <a:p>
            <a:r>
              <a:rPr lang="en-US" sz="2800" dirty="0">
                <a:solidFill>
                  <a:srgbClr val="000000"/>
                </a:solidFill>
                <a:latin typeface="+mj-lt"/>
              </a:rPr>
              <a:t>Learning Objectives</a:t>
            </a:r>
          </a:p>
        </p:txBody>
      </p:sp>
      <p:grpSp>
        <p:nvGrpSpPr>
          <p:cNvPr id="27" name="Group 26">
            <a:extLst>
              <a:ext uri="{FF2B5EF4-FFF2-40B4-BE49-F238E27FC236}">
                <a16:creationId xmlns:a16="http://schemas.microsoft.com/office/drawing/2014/main" id="{D7CB6D7E-F122-362D-13DB-556A85B09713}"/>
              </a:ext>
            </a:extLst>
          </p:cNvPr>
          <p:cNvGrpSpPr/>
          <p:nvPr/>
        </p:nvGrpSpPr>
        <p:grpSpPr>
          <a:xfrm>
            <a:off x="1253051" y="1697512"/>
            <a:ext cx="3987787" cy="1116580"/>
            <a:chOff x="1253051" y="1325563"/>
            <a:chExt cx="3987787" cy="1116580"/>
          </a:xfrm>
        </p:grpSpPr>
        <p:sp>
          <p:nvSpPr>
            <p:cNvPr id="9" name="Oval 8">
              <a:extLst>
                <a:ext uri="{FF2B5EF4-FFF2-40B4-BE49-F238E27FC236}">
                  <a16:creationId xmlns:a16="http://schemas.microsoft.com/office/drawing/2014/main" id="{E81119F8-9BEE-8474-A9C2-71DAEEFDAE81}"/>
                </a:ext>
              </a:extLst>
            </p:cNvPr>
            <p:cNvSpPr/>
            <p:nvPr/>
          </p:nvSpPr>
          <p:spPr>
            <a:xfrm>
              <a:off x="1253051" y="1325563"/>
              <a:ext cx="1116580" cy="1116580"/>
            </a:xfrm>
            <a:prstGeom prst="ellipse">
              <a:avLst/>
            </a:prstGeom>
            <a:solidFill>
              <a:srgbClr val="045594"/>
            </a:solidFill>
            <a:ln>
              <a:solidFill>
                <a:srgbClr val="000000"/>
              </a:solidFill>
            </a:ln>
          </p:spPr>
          <p:style>
            <a:lnRef idx="0">
              <a:scrgbClr r="0" g="0" b="0"/>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Rectangle 11" descr="Help">
              <a:extLst>
                <a:ext uri="{FF2B5EF4-FFF2-40B4-BE49-F238E27FC236}">
                  <a16:creationId xmlns:a16="http://schemas.microsoft.com/office/drawing/2014/main" id="{3E3E03F6-0B75-3207-2B92-3AD3F44D172D}"/>
                </a:ext>
              </a:extLst>
            </p:cNvPr>
            <p:cNvSpPr/>
            <p:nvPr/>
          </p:nvSpPr>
          <p:spPr>
            <a:xfrm>
              <a:off x="1487533" y="1560045"/>
              <a:ext cx="647616" cy="647616"/>
            </a:xfrm>
            <a:prstGeom prst="rect">
              <a:avLst/>
            </a:prstGeom>
            <a:blipFill>
              <a:blip r:embed="rId3">
                <a:lum bright="70000" contrast="-70000"/>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3" name="Freeform: Shape 12">
              <a:extLst>
                <a:ext uri="{FF2B5EF4-FFF2-40B4-BE49-F238E27FC236}">
                  <a16:creationId xmlns:a16="http://schemas.microsoft.com/office/drawing/2014/main" id="{C17C877A-072C-C52E-7DFA-16548C0F01DC}"/>
                </a:ext>
              </a:extLst>
            </p:cNvPr>
            <p:cNvSpPr/>
            <p:nvPr/>
          </p:nvSpPr>
          <p:spPr>
            <a:xfrm>
              <a:off x="2608899" y="1325563"/>
              <a:ext cx="2631939" cy="1116580"/>
            </a:xfrm>
            <a:custGeom>
              <a:avLst/>
              <a:gdLst>
                <a:gd name="connsiteX0" fmla="*/ 0 w 2631939"/>
                <a:gd name="connsiteY0" fmla="*/ 0 h 1116580"/>
                <a:gd name="connsiteX1" fmla="*/ 2631939 w 2631939"/>
                <a:gd name="connsiteY1" fmla="*/ 0 h 1116580"/>
                <a:gd name="connsiteX2" fmla="*/ 2631939 w 2631939"/>
                <a:gd name="connsiteY2" fmla="*/ 1116580 h 1116580"/>
                <a:gd name="connsiteX3" fmla="*/ 0 w 2631939"/>
                <a:gd name="connsiteY3" fmla="*/ 1116580 h 1116580"/>
                <a:gd name="connsiteX4" fmla="*/ 0 w 2631939"/>
                <a:gd name="connsiteY4" fmla="*/ 0 h 111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939" h="1116580">
                  <a:moveTo>
                    <a:pt x="0" y="0"/>
                  </a:moveTo>
                  <a:lnTo>
                    <a:pt x="2631939" y="0"/>
                  </a:lnTo>
                  <a:lnTo>
                    <a:pt x="2631939" y="1116580"/>
                  </a:lnTo>
                  <a:lnTo>
                    <a:pt x="0" y="11165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244600">
                <a:lnSpc>
                  <a:spcPct val="100000"/>
                </a:lnSpc>
                <a:spcBef>
                  <a:spcPct val="0"/>
                </a:spcBef>
                <a:spcAft>
                  <a:spcPct val="35000"/>
                </a:spcAft>
                <a:buNone/>
              </a:pPr>
              <a:r>
                <a:rPr lang="en-US" sz="2800" kern="1200" dirty="0">
                  <a:solidFill>
                    <a:srgbClr val="000000"/>
                  </a:solidFill>
                  <a:latin typeface="+mj-lt"/>
                </a:rPr>
                <a:t>What is TPro?</a:t>
              </a:r>
            </a:p>
          </p:txBody>
        </p:sp>
      </p:grpSp>
      <p:grpSp>
        <p:nvGrpSpPr>
          <p:cNvPr id="30" name="Group 29">
            <a:extLst>
              <a:ext uri="{FF2B5EF4-FFF2-40B4-BE49-F238E27FC236}">
                <a16:creationId xmlns:a16="http://schemas.microsoft.com/office/drawing/2014/main" id="{AA6CB46E-115B-E710-B938-664AE24D0E99}"/>
              </a:ext>
            </a:extLst>
          </p:cNvPr>
          <p:cNvGrpSpPr/>
          <p:nvPr/>
        </p:nvGrpSpPr>
        <p:grpSpPr>
          <a:xfrm>
            <a:off x="6616449" y="2367216"/>
            <a:ext cx="3985394" cy="1116580"/>
            <a:chOff x="6616449" y="2271627"/>
            <a:chExt cx="3985394" cy="1116580"/>
          </a:xfrm>
        </p:grpSpPr>
        <p:sp>
          <p:nvSpPr>
            <p:cNvPr id="14" name="Oval 13">
              <a:extLst>
                <a:ext uri="{FF2B5EF4-FFF2-40B4-BE49-F238E27FC236}">
                  <a16:creationId xmlns:a16="http://schemas.microsoft.com/office/drawing/2014/main" id="{7E0B17A1-9C63-0556-5AC1-1E73642EDA36}"/>
                </a:ext>
              </a:extLst>
            </p:cNvPr>
            <p:cNvSpPr/>
            <p:nvPr/>
          </p:nvSpPr>
          <p:spPr>
            <a:xfrm>
              <a:off x="6616449" y="2271627"/>
              <a:ext cx="1116580" cy="1116580"/>
            </a:xfrm>
            <a:prstGeom prst="ellipse">
              <a:avLst/>
            </a:prstGeom>
            <a:solidFill>
              <a:srgbClr val="045594"/>
            </a:solidFill>
            <a:ln>
              <a:solidFill>
                <a:srgbClr val="000000"/>
              </a:solidFill>
            </a:ln>
          </p:spPr>
          <p:style>
            <a:lnRef idx="0">
              <a:scrgbClr r="0" g="0" b="0"/>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5" name="Rectangle 14" descr="Map with pin">
              <a:extLst>
                <a:ext uri="{FF2B5EF4-FFF2-40B4-BE49-F238E27FC236}">
                  <a16:creationId xmlns:a16="http://schemas.microsoft.com/office/drawing/2014/main" id="{6F1C1B33-90F6-4A7B-4992-0BD99F3C156E}"/>
                </a:ext>
              </a:extLst>
            </p:cNvPr>
            <p:cNvSpPr/>
            <p:nvPr/>
          </p:nvSpPr>
          <p:spPr>
            <a:xfrm>
              <a:off x="6848538" y="2506109"/>
              <a:ext cx="647616" cy="647616"/>
            </a:xfrm>
            <a:prstGeom prst="rect">
              <a:avLst/>
            </a:prstGeom>
            <a:blipFill>
              <a:blip r:embed="rId5">
                <a:lum bright="70000" contrast="-70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6" name="Freeform: Shape 15">
              <a:extLst>
                <a:ext uri="{FF2B5EF4-FFF2-40B4-BE49-F238E27FC236}">
                  <a16:creationId xmlns:a16="http://schemas.microsoft.com/office/drawing/2014/main" id="{40DB1A00-0BCA-69B5-32CC-6CDFAAF41D32}"/>
                </a:ext>
              </a:extLst>
            </p:cNvPr>
            <p:cNvSpPr/>
            <p:nvPr/>
          </p:nvSpPr>
          <p:spPr>
            <a:xfrm>
              <a:off x="7969904" y="2271627"/>
              <a:ext cx="2631939" cy="1116580"/>
            </a:xfrm>
            <a:custGeom>
              <a:avLst/>
              <a:gdLst>
                <a:gd name="connsiteX0" fmla="*/ 0 w 2631939"/>
                <a:gd name="connsiteY0" fmla="*/ 0 h 1116580"/>
                <a:gd name="connsiteX1" fmla="*/ 2631939 w 2631939"/>
                <a:gd name="connsiteY1" fmla="*/ 0 h 1116580"/>
                <a:gd name="connsiteX2" fmla="*/ 2631939 w 2631939"/>
                <a:gd name="connsiteY2" fmla="*/ 1116580 h 1116580"/>
                <a:gd name="connsiteX3" fmla="*/ 0 w 2631939"/>
                <a:gd name="connsiteY3" fmla="*/ 1116580 h 1116580"/>
                <a:gd name="connsiteX4" fmla="*/ 0 w 2631939"/>
                <a:gd name="connsiteY4" fmla="*/ 0 h 111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939" h="1116580">
                  <a:moveTo>
                    <a:pt x="0" y="0"/>
                  </a:moveTo>
                  <a:lnTo>
                    <a:pt x="2631939" y="0"/>
                  </a:lnTo>
                  <a:lnTo>
                    <a:pt x="2631939" y="1116580"/>
                  </a:lnTo>
                  <a:lnTo>
                    <a:pt x="0" y="11165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244600">
                <a:lnSpc>
                  <a:spcPct val="100000"/>
                </a:lnSpc>
                <a:spcBef>
                  <a:spcPct val="0"/>
                </a:spcBef>
                <a:spcAft>
                  <a:spcPct val="35000"/>
                </a:spcAft>
                <a:buNone/>
              </a:pPr>
              <a:r>
                <a:rPr lang="en-US" sz="2800" kern="1200" dirty="0">
                  <a:solidFill>
                    <a:srgbClr val="000000"/>
                  </a:solidFill>
                  <a:latin typeface="+mj-lt"/>
                </a:rPr>
                <a:t>Navigating TPro</a:t>
              </a:r>
            </a:p>
          </p:txBody>
        </p:sp>
      </p:grpSp>
      <p:grpSp>
        <p:nvGrpSpPr>
          <p:cNvPr id="28" name="Group 27">
            <a:extLst>
              <a:ext uri="{FF2B5EF4-FFF2-40B4-BE49-F238E27FC236}">
                <a16:creationId xmlns:a16="http://schemas.microsoft.com/office/drawing/2014/main" id="{76BDC7D1-89C9-6121-ECD3-A30368E8320A}"/>
              </a:ext>
            </a:extLst>
          </p:cNvPr>
          <p:cNvGrpSpPr/>
          <p:nvPr/>
        </p:nvGrpSpPr>
        <p:grpSpPr>
          <a:xfrm>
            <a:off x="1253051" y="3350944"/>
            <a:ext cx="3987787" cy="1116580"/>
            <a:chOff x="1253051" y="3350944"/>
            <a:chExt cx="3987787" cy="1116580"/>
          </a:xfrm>
        </p:grpSpPr>
        <p:sp>
          <p:nvSpPr>
            <p:cNvPr id="17" name="Oval 16">
              <a:extLst>
                <a:ext uri="{FF2B5EF4-FFF2-40B4-BE49-F238E27FC236}">
                  <a16:creationId xmlns:a16="http://schemas.microsoft.com/office/drawing/2014/main" id="{83E268D1-A942-4F65-1132-B9C8AE576546}"/>
                </a:ext>
              </a:extLst>
            </p:cNvPr>
            <p:cNvSpPr/>
            <p:nvPr/>
          </p:nvSpPr>
          <p:spPr>
            <a:xfrm>
              <a:off x="1253051" y="3350944"/>
              <a:ext cx="1116580" cy="1116580"/>
            </a:xfrm>
            <a:prstGeom prst="ellipse">
              <a:avLst/>
            </a:prstGeom>
            <a:solidFill>
              <a:srgbClr val="045594"/>
            </a:solidFill>
            <a:ln>
              <a:solidFill>
                <a:srgbClr val="000000"/>
              </a:solidFill>
            </a:ln>
          </p:spPr>
          <p:style>
            <a:lnRef idx="0">
              <a:scrgbClr r="0" g="0" b="0"/>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8" name="Rectangle 17" descr="Database">
              <a:extLst>
                <a:ext uri="{FF2B5EF4-FFF2-40B4-BE49-F238E27FC236}">
                  <a16:creationId xmlns:a16="http://schemas.microsoft.com/office/drawing/2014/main" id="{3B0C00C6-839F-912C-B315-E3E7E7EDCB1E}"/>
                </a:ext>
              </a:extLst>
            </p:cNvPr>
            <p:cNvSpPr/>
            <p:nvPr/>
          </p:nvSpPr>
          <p:spPr>
            <a:xfrm>
              <a:off x="1487533" y="3585426"/>
              <a:ext cx="647616" cy="647616"/>
            </a:xfrm>
            <a:prstGeom prst="rect">
              <a:avLst/>
            </a:prstGeom>
            <a:blipFill>
              <a:blip r:embed="rId7">
                <a:lum bright="70000" contrast="-70000"/>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9" name="Freeform: Shape 18">
              <a:extLst>
                <a:ext uri="{FF2B5EF4-FFF2-40B4-BE49-F238E27FC236}">
                  <a16:creationId xmlns:a16="http://schemas.microsoft.com/office/drawing/2014/main" id="{0F84CAAE-803B-DD1C-B396-18AC3799BBA2}"/>
                </a:ext>
              </a:extLst>
            </p:cNvPr>
            <p:cNvSpPr/>
            <p:nvPr/>
          </p:nvSpPr>
          <p:spPr>
            <a:xfrm>
              <a:off x="2608899" y="3350944"/>
              <a:ext cx="2631939" cy="1116580"/>
            </a:xfrm>
            <a:custGeom>
              <a:avLst/>
              <a:gdLst>
                <a:gd name="connsiteX0" fmla="*/ 0 w 2631939"/>
                <a:gd name="connsiteY0" fmla="*/ 0 h 1116580"/>
                <a:gd name="connsiteX1" fmla="*/ 2631939 w 2631939"/>
                <a:gd name="connsiteY1" fmla="*/ 0 h 1116580"/>
                <a:gd name="connsiteX2" fmla="*/ 2631939 w 2631939"/>
                <a:gd name="connsiteY2" fmla="*/ 1116580 h 1116580"/>
                <a:gd name="connsiteX3" fmla="*/ 0 w 2631939"/>
                <a:gd name="connsiteY3" fmla="*/ 1116580 h 1116580"/>
                <a:gd name="connsiteX4" fmla="*/ 0 w 2631939"/>
                <a:gd name="connsiteY4" fmla="*/ 0 h 111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939" h="1116580">
                  <a:moveTo>
                    <a:pt x="0" y="0"/>
                  </a:moveTo>
                  <a:lnTo>
                    <a:pt x="2631939" y="0"/>
                  </a:lnTo>
                  <a:lnTo>
                    <a:pt x="2631939" y="1116580"/>
                  </a:lnTo>
                  <a:lnTo>
                    <a:pt x="0" y="11165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244600">
                <a:lnSpc>
                  <a:spcPct val="100000"/>
                </a:lnSpc>
                <a:spcBef>
                  <a:spcPct val="0"/>
                </a:spcBef>
                <a:spcAft>
                  <a:spcPct val="35000"/>
                </a:spcAft>
                <a:buNone/>
              </a:pPr>
              <a:r>
                <a:rPr lang="en-US" sz="2800" kern="1200" dirty="0">
                  <a:solidFill>
                    <a:srgbClr val="000000"/>
                  </a:solidFill>
                  <a:latin typeface="+mj-lt"/>
                </a:rPr>
                <a:t>TPro Data Entries</a:t>
              </a:r>
            </a:p>
          </p:txBody>
        </p:sp>
      </p:grpSp>
      <p:grpSp>
        <p:nvGrpSpPr>
          <p:cNvPr id="29" name="Group 28">
            <a:extLst>
              <a:ext uri="{FF2B5EF4-FFF2-40B4-BE49-F238E27FC236}">
                <a16:creationId xmlns:a16="http://schemas.microsoft.com/office/drawing/2014/main" id="{50A8D73D-A1AD-FADD-AB8C-C7624535BB2F}"/>
              </a:ext>
            </a:extLst>
          </p:cNvPr>
          <p:cNvGrpSpPr/>
          <p:nvPr/>
        </p:nvGrpSpPr>
        <p:grpSpPr>
          <a:xfrm>
            <a:off x="6614056" y="4233042"/>
            <a:ext cx="3987787" cy="1116580"/>
            <a:chOff x="1253051" y="5376325"/>
            <a:chExt cx="3987787" cy="1116580"/>
          </a:xfrm>
        </p:grpSpPr>
        <p:sp>
          <p:nvSpPr>
            <p:cNvPr id="23" name="Oval 22">
              <a:extLst>
                <a:ext uri="{FF2B5EF4-FFF2-40B4-BE49-F238E27FC236}">
                  <a16:creationId xmlns:a16="http://schemas.microsoft.com/office/drawing/2014/main" id="{598314B2-A181-D55D-E724-C77960ADAF51}"/>
                </a:ext>
              </a:extLst>
            </p:cNvPr>
            <p:cNvSpPr/>
            <p:nvPr/>
          </p:nvSpPr>
          <p:spPr>
            <a:xfrm>
              <a:off x="1253051" y="5376325"/>
              <a:ext cx="1116580" cy="1116580"/>
            </a:xfrm>
            <a:prstGeom prst="ellipse">
              <a:avLst/>
            </a:prstGeom>
            <a:solidFill>
              <a:srgbClr val="045594"/>
            </a:solidFill>
            <a:ln>
              <a:solidFill>
                <a:srgbClr val="000000"/>
              </a:solidFill>
            </a:ln>
          </p:spPr>
          <p:style>
            <a:lnRef idx="0">
              <a:scrgbClr r="0" g="0" b="0"/>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4" name="Rectangle 23" descr="Gauge">
              <a:extLst>
                <a:ext uri="{FF2B5EF4-FFF2-40B4-BE49-F238E27FC236}">
                  <a16:creationId xmlns:a16="http://schemas.microsoft.com/office/drawing/2014/main" id="{18C24221-24B4-9791-D183-BB61ECF5CC3A}"/>
                </a:ext>
              </a:extLst>
            </p:cNvPr>
            <p:cNvSpPr/>
            <p:nvPr/>
          </p:nvSpPr>
          <p:spPr>
            <a:xfrm>
              <a:off x="1487533" y="5517065"/>
              <a:ext cx="647616" cy="647616"/>
            </a:xfrm>
            <a:prstGeom prst="rect">
              <a:avLst/>
            </a:prstGeom>
            <a:blipFill>
              <a:blip r:embed="rId9">
                <a:lum bright="70000" contrast="-70000"/>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5" name="Freeform: Shape 24">
              <a:extLst>
                <a:ext uri="{FF2B5EF4-FFF2-40B4-BE49-F238E27FC236}">
                  <a16:creationId xmlns:a16="http://schemas.microsoft.com/office/drawing/2014/main" id="{4300350A-A405-B8AC-E9B5-43F5CC97EDFA}"/>
                </a:ext>
              </a:extLst>
            </p:cNvPr>
            <p:cNvSpPr/>
            <p:nvPr/>
          </p:nvSpPr>
          <p:spPr>
            <a:xfrm>
              <a:off x="2608899" y="5376325"/>
              <a:ext cx="2631939" cy="1116580"/>
            </a:xfrm>
            <a:custGeom>
              <a:avLst/>
              <a:gdLst>
                <a:gd name="connsiteX0" fmla="*/ 0 w 2631939"/>
                <a:gd name="connsiteY0" fmla="*/ 0 h 1116580"/>
                <a:gd name="connsiteX1" fmla="*/ 2631939 w 2631939"/>
                <a:gd name="connsiteY1" fmla="*/ 0 h 1116580"/>
                <a:gd name="connsiteX2" fmla="*/ 2631939 w 2631939"/>
                <a:gd name="connsiteY2" fmla="*/ 1116580 h 1116580"/>
                <a:gd name="connsiteX3" fmla="*/ 0 w 2631939"/>
                <a:gd name="connsiteY3" fmla="*/ 1116580 h 1116580"/>
                <a:gd name="connsiteX4" fmla="*/ 0 w 2631939"/>
                <a:gd name="connsiteY4" fmla="*/ 0 h 111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939" h="1116580">
                  <a:moveTo>
                    <a:pt x="0" y="0"/>
                  </a:moveTo>
                  <a:lnTo>
                    <a:pt x="2631939" y="0"/>
                  </a:lnTo>
                  <a:lnTo>
                    <a:pt x="2631939" y="1116580"/>
                  </a:lnTo>
                  <a:lnTo>
                    <a:pt x="0" y="11165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244600">
                <a:lnSpc>
                  <a:spcPct val="100000"/>
                </a:lnSpc>
                <a:spcBef>
                  <a:spcPct val="0"/>
                </a:spcBef>
                <a:spcAft>
                  <a:spcPct val="35000"/>
                </a:spcAft>
                <a:buNone/>
              </a:pPr>
              <a:r>
                <a:rPr lang="en-US" sz="2800" kern="1200" dirty="0">
                  <a:solidFill>
                    <a:srgbClr val="000000"/>
                  </a:solidFill>
                  <a:latin typeface="+mj-lt"/>
                </a:rPr>
                <a:t>TPro PM Metrics</a:t>
              </a:r>
            </a:p>
          </p:txBody>
        </p:sp>
      </p:grpSp>
      <p:grpSp>
        <p:nvGrpSpPr>
          <p:cNvPr id="31" name="Group 30">
            <a:extLst>
              <a:ext uri="{FF2B5EF4-FFF2-40B4-BE49-F238E27FC236}">
                <a16:creationId xmlns:a16="http://schemas.microsoft.com/office/drawing/2014/main" id="{17F1889D-AABE-4371-3146-0A303C5038C0}"/>
              </a:ext>
            </a:extLst>
          </p:cNvPr>
          <p:cNvGrpSpPr/>
          <p:nvPr/>
        </p:nvGrpSpPr>
        <p:grpSpPr>
          <a:xfrm>
            <a:off x="1291896" y="4970508"/>
            <a:ext cx="3987787" cy="1287985"/>
            <a:chOff x="6652901" y="4203659"/>
            <a:chExt cx="3987787" cy="1287985"/>
          </a:xfrm>
        </p:grpSpPr>
        <p:sp>
          <p:nvSpPr>
            <p:cNvPr id="22" name="Freeform: Shape 21">
              <a:extLst>
                <a:ext uri="{FF2B5EF4-FFF2-40B4-BE49-F238E27FC236}">
                  <a16:creationId xmlns:a16="http://schemas.microsoft.com/office/drawing/2014/main" id="{3CC4E51F-4983-C5F3-1818-61DF2AA158EB}"/>
                </a:ext>
              </a:extLst>
            </p:cNvPr>
            <p:cNvSpPr/>
            <p:nvPr/>
          </p:nvSpPr>
          <p:spPr>
            <a:xfrm>
              <a:off x="8008749" y="4342140"/>
              <a:ext cx="2631939" cy="1116580"/>
            </a:xfrm>
            <a:custGeom>
              <a:avLst/>
              <a:gdLst>
                <a:gd name="connsiteX0" fmla="*/ 0 w 2631939"/>
                <a:gd name="connsiteY0" fmla="*/ 0 h 1116580"/>
                <a:gd name="connsiteX1" fmla="*/ 2631939 w 2631939"/>
                <a:gd name="connsiteY1" fmla="*/ 0 h 1116580"/>
                <a:gd name="connsiteX2" fmla="*/ 2631939 w 2631939"/>
                <a:gd name="connsiteY2" fmla="*/ 1116580 h 1116580"/>
                <a:gd name="connsiteX3" fmla="*/ 0 w 2631939"/>
                <a:gd name="connsiteY3" fmla="*/ 1116580 h 1116580"/>
                <a:gd name="connsiteX4" fmla="*/ 0 w 2631939"/>
                <a:gd name="connsiteY4" fmla="*/ 0 h 111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939" h="1116580">
                  <a:moveTo>
                    <a:pt x="0" y="0"/>
                  </a:moveTo>
                  <a:lnTo>
                    <a:pt x="2631939" y="0"/>
                  </a:lnTo>
                  <a:lnTo>
                    <a:pt x="2631939" y="1116580"/>
                  </a:lnTo>
                  <a:lnTo>
                    <a:pt x="0" y="11165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244600">
                <a:lnSpc>
                  <a:spcPct val="100000"/>
                </a:lnSpc>
                <a:spcBef>
                  <a:spcPct val="0"/>
                </a:spcBef>
                <a:spcAft>
                  <a:spcPct val="35000"/>
                </a:spcAft>
                <a:buNone/>
              </a:pPr>
              <a:r>
                <a:rPr lang="en-US" sz="2800" kern="1200" dirty="0">
                  <a:solidFill>
                    <a:srgbClr val="000000"/>
                  </a:solidFill>
                  <a:latin typeface="+mj-lt"/>
                </a:rPr>
                <a:t>TPro &amp; PSR</a:t>
              </a:r>
            </a:p>
          </p:txBody>
        </p:sp>
        <p:sp>
          <p:nvSpPr>
            <p:cNvPr id="8" name="Rectangle 7">
              <a:extLst>
                <a:ext uri="{FF2B5EF4-FFF2-40B4-BE49-F238E27FC236}">
                  <a16:creationId xmlns:a16="http://schemas.microsoft.com/office/drawing/2014/main" id="{3C0636F8-C38F-A9E3-B774-9ABC795F0069}"/>
                </a:ext>
              </a:extLst>
            </p:cNvPr>
            <p:cNvSpPr/>
            <p:nvPr/>
          </p:nvSpPr>
          <p:spPr>
            <a:xfrm>
              <a:off x="6807124" y="4203659"/>
              <a:ext cx="679268" cy="6531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grpSp>
          <p:nvGrpSpPr>
            <p:cNvPr id="26" name="Group 25">
              <a:extLst>
                <a:ext uri="{FF2B5EF4-FFF2-40B4-BE49-F238E27FC236}">
                  <a16:creationId xmlns:a16="http://schemas.microsoft.com/office/drawing/2014/main" id="{181CA826-E3AF-47A5-DB79-72C6D183565D}"/>
                </a:ext>
              </a:extLst>
            </p:cNvPr>
            <p:cNvGrpSpPr/>
            <p:nvPr/>
          </p:nvGrpSpPr>
          <p:grpSpPr>
            <a:xfrm>
              <a:off x="6652901" y="4375064"/>
              <a:ext cx="1116580" cy="1116580"/>
              <a:chOff x="6299710" y="4181375"/>
              <a:chExt cx="1116580" cy="1116580"/>
            </a:xfrm>
          </p:grpSpPr>
          <p:sp>
            <p:nvSpPr>
              <p:cNvPr id="20" name="Oval 19">
                <a:extLst>
                  <a:ext uri="{FF2B5EF4-FFF2-40B4-BE49-F238E27FC236}">
                    <a16:creationId xmlns:a16="http://schemas.microsoft.com/office/drawing/2014/main" id="{11E1BFB8-4556-FF53-DD48-7BDCD989F00A}"/>
                  </a:ext>
                </a:extLst>
              </p:cNvPr>
              <p:cNvSpPr/>
              <p:nvPr/>
            </p:nvSpPr>
            <p:spPr>
              <a:xfrm>
                <a:off x="6299710" y="4181375"/>
                <a:ext cx="1116580" cy="1116580"/>
              </a:xfrm>
              <a:prstGeom prst="ellipse">
                <a:avLst/>
              </a:prstGeom>
              <a:solidFill>
                <a:srgbClr val="045594"/>
              </a:solidFill>
              <a:ln>
                <a:solidFill>
                  <a:srgbClr val="000000"/>
                </a:solidFill>
              </a:ln>
            </p:spPr>
            <p:style>
              <a:lnRef idx="0">
                <a:scrgbClr r="0" g="0" b="0"/>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pic>
            <p:nvPicPr>
              <p:cNvPr id="10" name="Graphic 9" descr="Diploma with solid fill">
                <a:extLst>
                  <a:ext uri="{FF2B5EF4-FFF2-40B4-BE49-F238E27FC236}">
                    <a16:creationId xmlns:a16="http://schemas.microsoft.com/office/drawing/2014/main" id="{EFCDFB8F-F0E5-8E5B-9013-8EA4B25035C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528128" y="4384205"/>
                <a:ext cx="679268" cy="679268"/>
              </a:xfrm>
              <a:prstGeom prst="rect">
                <a:avLst/>
              </a:prstGeom>
            </p:spPr>
          </p:pic>
        </p:grpSp>
      </p:grpSp>
    </p:spTree>
    <p:extLst>
      <p:ext uri="{BB962C8B-B14F-4D97-AF65-F5344CB8AC3E}">
        <p14:creationId xmlns:p14="http://schemas.microsoft.com/office/powerpoint/2010/main" val="156600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B6B8A92-2635-07F6-105B-6CA409491E6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13401" y="1009855"/>
            <a:ext cx="10565198" cy="5174377"/>
          </a:xfrm>
          <a:prstGeom prst="rect">
            <a:avLst/>
          </a:prstGeom>
          <a:ln w="76200">
            <a:solidFill>
              <a:srgbClr val="13784B"/>
            </a:solidFill>
          </a:ln>
        </p:spPr>
      </p:pic>
    </p:spTree>
    <p:extLst>
      <p:ext uri="{BB962C8B-B14F-4D97-AF65-F5344CB8AC3E}">
        <p14:creationId xmlns:p14="http://schemas.microsoft.com/office/powerpoint/2010/main" val="1758205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a:extLst>
              <a:ext uri="{FF2B5EF4-FFF2-40B4-BE49-F238E27FC236}">
                <a16:creationId xmlns:a16="http://schemas.microsoft.com/office/drawing/2014/main" id="{4B6B8A92-2635-07F6-105B-6CA409491E67}"/>
              </a:ext>
            </a:extLst>
          </p:cNvPr>
          <p:cNvPicPr>
            <a:picLocks noChangeAspect="1"/>
          </p:cNvPicPr>
          <p:nvPr/>
        </p:nvPicPr>
        <p:blipFill>
          <a:blip r:embed="rId3">
            <a:extLst>
              <a:ext uri="{28A0092B-C50C-407E-A947-70E740481C1C}">
                <a14:useLocalDpi xmlns:a14="http://schemas.microsoft.com/office/drawing/2010/main" val="0"/>
              </a:ext>
            </a:extLst>
          </a:blip>
          <a:stretch/>
        </p:blipFill>
        <p:spPr>
          <a:xfrm>
            <a:off x="3929276" y="2875988"/>
            <a:ext cx="7761981" cy="3182412"/>
          </a:xfrm>
          <a:prstGeom prst="rect">
            <a:avLst/>
          </a:prstGeom>
          <a:ln w="76200">
            <a:solidFill>
              <a:srgbClr val="13784B"/>
            </a:solidFill>
          </a:ln>
        </p:spPr>
      </p:pic>
      <p:sp>
        <p:nvSpPr>
          <p:cNvPr id="4" name="Rectangle 3">
            <a:extLst>
              <a:ext uri="{FF2B5EF4-FFF2-40B4-BE49-F238E27FC236}">
                <a16:creationId xmlns:a16="http://schemas.microsoft.com/office/drawing/2014/main" id="{E0F5C76E-E0D5-57FB-D534-170BB7EEBE32}"/>
              </a:ext>
            </a:extLst>
          </p:cNvPr>
          <p:cNvSpPr/>
          <p:nvPr/>
        </p:nvSpPr>
        <p:spPr>
          <a:xfrm>
            <a:off x="9710597" y="3291523"/>
            <a:ext cx="1415176" cy="1071154"/>
          </a:xfrm>
          <a:prstGeom prst="rect">
            <a:avLst/>
          </a:prstGeom>
          <a:solidFill>
            <a:srgbClr val="FFC0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4F69049E-1ED3-5E73-60FF-92508A590772}"/>
              </a:ext>
            </a:extLst>
          </p:cNvPr>
          <p:cNvCxnSpPr>
            <a:cxnSpLocks/>
          </p:cNvCxnSpPr>
          <p:nvPr/>
        </p:nvCxnSpPr>
        <p:spPr>
          <a:xfrm flipH="1" flipV="1">
            <a:off x="4695578" y="2040184"/>
            <a:ext cx="5012685" cy="1251339"/>
          </a:xfrm>
          <a:prstGeom prst="line">
            <a:avLst/>
          </a:prstGeom>
          <a:ln w="60325">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3F209A12-A694-8F8D-0C93-BBFA1DC1E9D5}"/>
              </a:ext>
            </a:extLst>
          </p:cNvPr>
          <p:cNvCxnSpPr>
            <a:cxnSpLocks/>
          </p:cNvCxnSpPr>
          <p:nvPr/>
        </p:nvCxnSpPr>
        <p:spPr>
          <a:xfrm flipH="1">
            <a:off x="4695578" y="4362677"/>
            <a:ext cx="5012685" cy="1157641"/>
          </a:xfrm>
          <a:prstGeom prst="line">
            <a:avLst/>
          </a:prstGeom>
          <a:ln w="60325">
            <a:solidFill>
              <a:srgbClr val="FFC00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05C193FF-CE27-6F87-A4D3-E006D8A7AA13}"/>
              </a:ext>
            </a:extLst>
          </p:cNvPr>
          <p:cNvSpPr txBox="1"/>
          <p:nvPr/>
        </p:nvSpPr>
        <p:spPr>
          <a:xfrm>
            <a:off x="3929276" y="423750"/>
            <a:ext cx="7589520" cy="584775"/>
          </a:xfrm>
          <a:prstGeom prst="rect">
            <a:avLst/>
          </a:prstGeom>
          <a:noFill/>
        </p:spPr>
        <p:txBody>
          <a:bodyPr wrap="square" rtlCol="0">
            <a:spAutoFit/>
          </a:bodyPr>
          <a:lstStyle/>
          <a:p>
            <a:r>
              <a:rPr lang="en-US" sz="3200" b="1" dirty="0">
                <a:latin typeface="+mj-lt"/>
              </a:rPr>
              <a:t>TPro: Project Manager Field</a:t>
            </a:r>
          </a:p>
        </p:txBody>
      </p:sp>
      <p:pic>
        <p:nvPicPr>
          <p:cNvPr id="3" name="Picture 2">
            <a:extLst>
              <a:ext uri="{FF2B5EF4-FFF2-40B4-BE49-F238E27FC236}">
                <a16:creationId xmlns:a16="http://schemas.microsoft.com/office/drawing/2014/main" id="{C2C48D15-9A95-8073-A4E9-095E208E9620}"/>
              </a:ext>
            </a:extLst>
          </p:cNvPr>
          <p:cNvPicPr>
            <a:picLocks noChangeAspect="1"/>
          </p:cNvPicPr>
          <p:nvPr/>
        </p:nvPicPr>
        <p:blipFill>
          <a:blip r:embed="rId4"/>
          <a:stretch>
            <a:fillRect/>
          </a:stretch>
        </p:blipFill>
        <p:spPr>
          <a:xfrm>
            <a:off x="464411" y="2040184"/>
            <a:ext cx="4231167" cy="3480134"/>
          </a:xfrm>
          <a:prstGeom prst="rect">
            <a:avLst/>
          </a:prstGeom>
          <a:ln w="66675">
            <a:solidFill>
              <a:srgbClr val="FFC000"/>
            </a:solidFill>
          </a:ln>
        </p:spPr>
      </p:pic>
    </p:spTree>
    <p:extLst>
      <p:ext uri="{BB962C8B-B14F-4D97-AF65-F5344CB8AC3E}">
        <p14:creationId xmlns:p14="http://schemas.microsoft.com/office/powerpoint/2010/main" val="4170994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1000" fill="hold"/>
                                        <p:tgtEl>
                                          <p:spTgt spid="7"/>
                                        </p:tgtEl>
                                        <p:attrNameLst>
                                          <p:attrName>ppt_w</p:attrName>
                                        </p:attrNameLst>
                                      </p:cBhvr>
                                      <p:tavLst>
                                        <p:tav tm="0">
                                          <p:val>
                                            <p:fltVal val="0"/>
                                          </p:val>
                                        </p:tav>
                                        <p:tav tm="100000">
                                          <p:val>
                                            <p:strVal val="#ppt_w"/>
                                          </p:val>
                                        </p:tav>
                                      </p:tavLst>
                                    </p:anim>
                                    <p:anim calcmode="lin" valueType="num">
                                      <p:cBhvr>
                                        <p:cTn id="10" dur="1000" fill="hold"/>
                                        <p:tgtEl>
                                          <p:spTgt spid="7"/>
                                        </p:tgtEl>
                                        <p:attrNameLst>
                                          <p:attrName>ppt_h</p:attrName>
                                        </p:attrNameLst>
                                      </p:cBhvr>
                                      <p:tavLst>
                                        <p:tav tm="0">
                                          <p:val>
                                            <p:fltVal val="0"/>
                                          </p:val>
                                        </p:tav>
                                        <p:tav tm="100000">
                                          <p:val>
                                            <p:strVal val="#ppt_h"/>
                                          </p:val>
                                        </p:tav>
                                      </p:tavLst>
                                    </p:anim>
                                    <p:animEffect transition="in" filter="fade">
                                      <p:cBhvr>
                                        <p:cTn id="11" dur="1000"/>
                                        <p:tgtEl>
                                          <p:spTgt spid="7"/>
                                        </p:tgtEl>
                                      </p:cBhvr>
                                    </p:animEffect>
                                  </p:childTnLst>
                                </p:cTn>
                              </p:par>
                              <p:par>
                                <p:cTn id="12" presetID="53" presetClass="entr" presetSubtype="16"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a:extLst>
              <a:ext uri="{FF2B5EF4-FFF2-40B4-BE49-F238E27FC236}">
                <a16:creationId xmlns:a16="http://schemas.microsoft.com/office/drawing/2014/main" id="{4B6B8A92-2635-07F6-105B-6CA409491E67}"/>
              </a:ext>
            </a:extLst>
          </p:cNvPr>
          <p:cNvPicPr>
            <a:picLocks noChangeAspect="1"/>
          </p:cNvPicPr>
          <p:nvPr/>
        </p:nvPicPr>
        <p:blipFill>
          <a:blip r:embed="rId3">
            <a:extLst>
              <a:ext uri="{28A0092B-C50C-407E-A947-70E740481C1C}">
                <a14:useLocalDpi xmlns:a14="http://schemas.microsoft.com/office/drawing/2010/main" val="0"/>
              </a:ext>
            </a:extLst>
          </a:blip>
          <a:stretch/>
        </p:blipFill>
        <p:spPr>
          <a:xfrm>
            <a:off x="3867396" y="2500252"/>
            <a:ext cx="7761981" cy="3182412"/>
          </a:xfrm>
          <a:prstGeom prst="rect">
            <a:avLst/>
          </a:prstGeom>
          <a:ln w="76200">
            <a:solidFill>
              <a:srgbClr val="13784B"/>
            </a:solidFill>
          </a:ln>
        </p:spPr>
      </p:pic>
      <p:sp>
        <p:nvSpPr>
          <p:cNvPr id="4" name="Rectangle 3">
            <a:extLst>
              <a:ext uri="{FF2B5EF4-FFF2-40B4-BE49-F238E27FC236}">
                <a16:creationId xmlns:a16="http://schemas.microsoft.com/office/drawing/2014/main" id="{E0F5C76E-E0D5-57FB-D534-170BB7EEBE32}"/>
              </a:ext>
            </a:extLst>
          </p:cNvPr>
          <p:cNvSpPr/>
          <p:nvPr/>
        </p:nvSpPr>
        <p:spPr>
          <a:xfrm>
            <a:off x="9581634" y="3892306"/>
            <a:ext cx="2047743" cy="535315"/>
          </a:xfrm>
          <a:prstGeom prst="rect">
            <a:avLst/>
          </a:prstGeom>
          <a:solidFill>
            <a:srgbClr val="FFC0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4F69049E-1ED3-5E73-60FF-92508A590772}"/>
              </a:ext>
            </a:extLst>
          </p:cNvPr>
          <p:cNvCxnSpPr>
            <a:cxnSpLocks/>
          </p:cNvCxnSpPr>
          <p:nvPr/>
        </p:nvCxnSpPr>
        <p:spPr>
          <a:xfrm>
            <a:off x="6744612" y="2093112"/>
            <a:ext cx="2902053" cy="1841366"/>
          </a:xfrm>
          <a:prstGeom prst="line">
            <a:avLst/>
          </a:prstGeom>
          <a:ln w="60325">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3F209A12-A694-8F8D-0C93-BBFA1DC1E9D5}"/>
              </a:ext>
            </a:extLst>
          </p:cNvPr>
          <p:cNvCxnSpPr>
            <a:cxnSpLocks/>
          </p:cNvCxnSpPr>
          <p:nvPr/>
        </p:nvCxnSpPr>
        <p:spPr>
          <a:xfrm>
            <a:off x="6744612" y="3751064"/>
            <a:ext cx="2837022" cy="676557"/>
          </a:xfrm>
          <a:prstGeom prst="line">
            <a:avLst/>
          </a:prstGeom>
          <a:ln w="60325">
            <a:solidFill>
              <a:srgbClr val="FFC00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05C193FF-CE27-6F87-A4D3-E006D8A7AA13}"/>
              </a:ext>
            </a:extLst>
          </p:cNvPr>
          <p:cNvSpPr txBox="1"/>
          <p:nvPr/>
        </p:nvSpPr>
        <p:spPr>
          <a:xfrm>
            <a:off x="3953627" y="497245"/>
            <a:ext cx="7589520" cy="584775"/>
          </a:xfrm>
          <a:prstGeom prst="rect">
            <a:avLst/>
          </a:prstGeom>
          <a:noFill/>
        </p:spPr>
        <p:txBody>
          <a:bodyPr wrap="square" rtlCol="0">
            <a:spAutoFit/>
          </a:bodyPr>
          <a:lstStyle/>
          <a:p>
            <a:r>
              <a:rPr lang="en-US" sz="3200" b="1" dirty="0">
                <a:latin typeface="+mj-lt"/>
              </a:rPr>
              <a:t>TPro: ROW/Let Status Field</a:t>
            </a:r>
          </a:p>
        </p:txBody>
      </p:sp>
      <p:pic>
        <p:nvPicPr>
          <p:cNvPr id="3" name="Picture 2">
            <a:extLst>
              <a:ext uri="{FF2B5EF4-FFF2-40B4-BE49-F238E27FC236}">
                <a16:creationId xmlns:a16="http://schemas.microsoft.com/office/drawing/2014/main" id="{C2C48D15-9A95-8073-A4E9-095E208E96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98" y="2114465"/>
            <a:ext cx="6207014" cy="1615246"/>
          </a:xfrm>
          <a:prstGeom prst="rect">
            <a:avLst/>
          </a:prstGeom>
          <a:ln w="66675">
            <a:solidFill>
              <a:srgbClr val="FFC000"/>
            </a:solidFill>
          </a:ln>
        </p:spPr>
      </p:pic>
    </p:spTree>
    <p:extLst>
      <p:ext uri="{BB962C8B-B14F-4D97-AF65-F5344CB8AC3E}">
        <p14:creationId xmlns:p14="http://schemas.microsoft.com/office/powerpoint/2010/main" val="3773174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1000" fill="hold"/>
                                        <p:tgtEl>
                                          <p:spTgt spid="7"/>
                                        </p:tgtEl>
                                        <p:attrNameLst>
                                          <p:attrName>ppt_w</p:attrName>
                                        </p:attrNameLst>
                                      </p:cBhvr>
                                      <p:tavLst>
                                        <p:tav tm="0">
                                          <p:val>
                                            <p:fltVal val="0"/>
                                          </p:val>
                                        </p:tav>
                                        <p:tav tm="100000">
                                          <p:val>
                                            <p:strVal val="#ppt_w"/>
                                          </p:val>
                                        </p:tav>
                                      </p:tavLst>
                                    </p:anim>
                                    <p:anim calcmode="lin" valueType="num">
                                      <p:cBhvr>
                                        <p:cTn id="10" dur="1000" fill="hold"/>
                                        <p:tgtEl>
                                          <p:spTgt spid="7"/>
                                        </p:tgtEl>
                                        <p:attrNameLst>
                                          <p:attrName>ppt_h</p:attrName>
                                        </p:attrNameLst>
                                      </p:cBhvr>
                                      <p:tavLst>
                                        <p:tav tm="0">
                                          <p:val>
                                            <p:fltVal val="0"/>
                                          </p:val>
                                        </p:tav>
                                        <p:tav tm="100000">
                                          <p:val>
                                            <p:strVal val="#ppt_h"/>
                                          </p:val>
                                        </p:tav>
                                      </p:tavLst>
                                    </p:anim>
                                    <p:animEffect transition="in" filter="fade">
                                      <p:cBhvr>
                                        <p:cTn id="11" dur="1000"/>
                                        <p:tgtEl>
                                          <p:spTgt spid="7"/>
                                        </p:tgtEl>
                                      </p:cBhvr>
                                    </p:animEffect>
                                  </p:childTnLst>
                                </p:cTn>
                              </p:par>
                              <p:par>
                                <p:cTn id="12" presetID="53" presetClass="entr" presetSubtype="16"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a:extLst>
              <a:ext uri="{FF2B5EF4-FFF2-40B4-BE49-F238E27FC236}">
                <a16:creationId xmlns:a16="http://schemas.microsoft.com/office/drawing/2014/main" id="{4B6B8A92-2635-07F6-105B-6CA409491E67}"/>
              </a:ext>
            </a:extLst>
          </p:cNvPr>
          <p:cNvPicPr>
            <a:picLocks noChangeAspect="1"/>
          </p:cNvPicPr>
          <p:nvPr/>
        </p:nvPicPr>
        <p:blipFill>
          <a:blip r:embed="rId3">
            <a:extLst>
              <a:ext uri="{28A0092B-C50C-407E-A947-70E740481C1C}">
                <a14:useLocalDpi xmlns:a14="http://schemas.microsoft.com/office/drawing/2010/main" val="0"/>
              </a:ext>
            </a:extLst>
          </a:blip>
          <a:stretch/>
        </p:blipFill>
        <p:spPr>
          <a:xfrm>
            <a:off x="3817261" y="2863225"/>
            <a:ext cx="7761981" cy="3182412"/>
          </a:xfrm>
          <a:prstGeom prst="rect">
            <a:avLst/>
          </a:prstGeom>
          <a:ln w="76200">
            <a:solidFill>
              <a:srgbClr val="13784B"/>
            </a:solidFill>
          </a:ln>
        </p:spPr>
      </p:pic>
      <p:sp>
        <p:nvSpPr>
          <p:cNvPr id="4" name="Rectangle 3">
            <a:extLst>
              <a:ext uri="{FF2B5EF4-FFF2-40B4-BE49-F238E27FC236}">
                <a16:creationId xmlns:a16="http://schemas.microsoft.com/office/drawing/2014/main" id="{E0F5C76E-E0D5-57FB-D534-170BB7EEBE32}"/>
              </a:ext>
            </a:extLst>
          </p:cNvPr>
          <p:cNvSpPr/>
          <p:nvPr/>
        </p:nvSpPr>
        <p:spPr>
          <a:xfrm>
            <a:off x="6595792" y="4960075"/>
            <a:ext cx="2955284" cy="117566"/>
          </a:xfrm>
          <a:prstGeom prst="rect">
            <a:avLst/>
          </a:prstGeom>
          <a:solidFill>
            <a:srgbClr val="FFC0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4F69049E-1ED3-5E73-60FF-92508A590772}"/>
              </a:ext>
            </a:extLst>
          </p:cNvPr>
          <p:cNvCxnSpPr>
            <a:cxnSpLocks/>
          </p:cNvCxnSpPr>
          <p:nvPr/>
        </p:nvCxnSpPr>
        <p:spPr>
          <a:xfrm flipH="1">
            <a:off x="9512094" y="2392622"/>
            <a:ext cx="1461445" cy="2567453"/>
          </a:xfrm>
          <a:prstGeom prst="line">
            <a:avLst/>
          </a:prstGeom>
          <a:ln w="60325">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3F209A12-A694-8F8D-0C93-BBFA1DC1E9D5}"/>
              </a:ext>
            </a:extLst>
          </p:cNvPr>
          <p:cNvCxnSpPr>
            <a:cxnSpLocks/>
          </p:cNvCxnSpPr>
          <p:nvPr/>
        </p:nvCxnSpPr>
        <p:spPr>
          <a:xfrm>
            <a:off x="638324" y="2392622"/>
            <a:ext cx="5957468" cy="2567453"/>
          </a:xfrm>
          <a:prstGeom prst="line">
            <a:avLst/>
          </a:prstGeom>
          <a:ln w="60325">
            <a:solidFill>
              <a:srgbClr val="FFC00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05C193FF-CE27-6F87-A4D3-E006D8A7AA13}"/>
              </a:ext>
            </a:extLst>
          </p:cNvPr>
          <p:cNvSpPr txBox="1"/>
          <p:nvPr/>
        </p:nvSpPr>
        <p:spPr>
          <a:xfrm>
            <a:off x="3989722" y="481512"/>
            <a:ext cx="7589520" cy="584775"/>
          </a:xfrm>
          <a:prstGeom prst="rect">
            <a:avLst/>
          </a:prstGeom>
          <a:noFill/>
        </p:spPr>
        <p:txBody>
          <a:bodyPr wrap="square" rtlCol="0">
            <a:spAutoFit/>
          </a:bodyPr>
          <a:lstStyle/>
          <a:p>
            <a:r>
              <a:rPr lang="en-US" sz="3200" b="1" dirty="0">
                <a:latin typeface="+mj-lt"/>
              </a:rPr>
              <a:t>TPro: ROW/Let Status Field</a:t>
            </a:r>
          </a:p>
        </p:txBody>
      </p:sp>
      <p:pic>
        <p:nvPicPr>
          <p:cNvPr id="3" name="Picture 2">
            <a:extLst>
              <a:ext uri="{FF2B5EF4-FFF2-40B4-BE49-F238E27FC236}">
                <a16:creationId xmlns:a16="http://schemas.microsoft.com/office/drawing/2014/main" id="{C2C48D15-9A95-8073-A4E9-095E208E96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8324" y="1949242"/>
            <a:ext cx="10335215" cy="403905"/>
          </a:xfrm>
          <a:prstGeom prst="rect">
            <a:avLst/>
          </a:prstGeom>
          <a:ln w="66675">
            <a:solidFill>
              <a:srgbClr val="FFC000"/>
            </a:solidFill>
          </a:ln>
        </p:spPr>
      </p:pic>
    </p:spTree>
    <p:extLst>
      <p:ext uri="{BB962C8B-B14F-4D97-AF65-F5344CB8AC3E}">
        <p14:creationId xmlns:p14="http://schemas.microsoft.com/office/powerpoint/2010/main" val="1222033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1000" fill="hold"/>
                                        <p:tgtEl>
                                          <p:spTgt spid="7"/>
                                        </p:tgtEl>
                                        <p:attrNameLst>
                                          <p:attrName>ppt_w</p:attrName>
                                        </p:attrNameLst>
                                      </p:cBhvr>
                                      <p:tavLst>
                                        <p:tav tm="0">
                                          <p:val>
                                            <p:fltVal val="0"/>
                                          </p:val>
                                        </p:tav>
                                        <p:tav tm="100000">
                                          <p:val>
                                            <p:strVal val="#ppt_w"/>
                                          </p:val>
                                        </p:tav>
                                      </p:tavLst>
                                    </p:anim>
                                    <p:anim calcmode="lin" valueType="num">
                                      <p:cBhvr>
                                        <p:cTn id="10" dur="1000" fill="hold"/>
                                        <p:tgtEl>
                                          <p:spTgt spid="7"/>
                                        </p:tgtEl>
                                        <p:attrNameLst>
                                          <p:attrName>ppt_h</p:attrName>
                                        </p:attrNameLst>
                                      </p:cBhvr>
                                      <p:tavLst>
                                        <p:tav tm="0">
                                          <p:val>
                                            <p:fltVal val="0"/>
                                          </p:val>
                                        </p:tav>
                                        <p:tav tm="100000">
                                          <p:val>
                                            <p:strVal val="#ppt_h"/>
                                          </p:val>
                                        </p:tav>
                                      </p:tavLst>
                                    </p:anim>
                                    <p:animEffect transition="in" filter="fade">
                                      <p:cBhvr>
                                        <p:cTn id="11" dur="1000"/>
                                        <p:tgtEl>
                                          <p:spTgt spid="7"/>
                                        </p:tgtEl>
                                      </p:cBhvr>
                                    </p:animEffect>
                                  </p:childTnLst>
                                </p:cTn>
                              </p:par>
                              <p:par>
                                <p:cTn id="12" presetID="53" presetClass="entr" presetSubtype="16"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CDC85E1-5A05-C053-09C0-5CA7050EEEC4}"/>
              </a:ext>
            </a:extLst>
          </p:cNvPr>
          <p:cNvPicPr>
            <a:picLocks noGrp="1" noChangeAspect="1"/>
          </p:cNvPicPr>
          <p:nvPr>
            <p:ph idx="1"/>
          </p:nvPr>
        </p:nvPicPr>
        <p:blipFill>
          <a:blip r:embed="rId3"/>
          <a:srcRect r="7030" b="-1"/>
          <a:stretch/>
        </p:blipFill>
        <p:spPr>
          <a:xfrm>
            <a:off x="734322" y="781698"/>
            <a:ext cx="10967671" cy="5721552"/>
          </a:xfrm>
          <a:prstGeom prst="rect">
            <a:avLst/>
          </a:prstGeom>
          <a:ln w="76200">
            <a:solidFill>
              <a:srgbClr val="13784B"/>
            </a:solidFill>
          </a:ln>
        </p:spPr>
      </p:pic>
      <p:sp>
        <p:nvSpPr>
          <p:cNvPr id="6" name="Rectangle 5">
            <a:extLst>
              <a:ext uri="{FF2B5EF4-FFF2-40B4-BE49-F238E27FC236}">
                <a16:creationId xmlns:a16="http://schemas.microsoft.com/office/drawing/2014/main" id="{4DC8227B-7D21-2341-20B2-8F0E786D4DE0}"/>
              </a:ext>
            </a:extLst>
          </p:cNvPr>
          <p:cNvSpPr/>
          <p:nvPr/>
        </p:nvSpPr>
        <p:spPr>
          <a:xfrm>
            <a:off x="6689557" y="4656221"/>
            <a:ext cx="3603973" cy="1847029"/>
          </a:xfrm>
          <a:prstGeom prst="rect">
            <a:avLst/>
          </a:prstGeom>
          <a:solidFill>
            <a:srgbClr val="FFC0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1A382B8-BF1A-4AA3-BDCF-F699090C0E51}"/>
              </a:ext>
            </a:extLst>
          </p:cNvPr>
          <p:cNvSpPr/>
          <p:nvPr/>
        </p:nvSpPr>
        <p:spPr>
          <a:xfrm>
            <a:off x="822014" y="5852265"/>
            <a:ext cx="5506598" cy="224037"/>
          </a:xfrm>
          <a:prstGeom prst="rect">
            <a:avLst/>
          </a:prstGeom>
          <a:solidFill>
            <a:srgbClr val="FFC0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32CACD13-CB67-14ED-0EFD-18287320E6C3}"/>
              </a:ext>
            </a:extLst>
          </p:cNvPr>
          <p:cNvGrpSpPr/>
          <p:nvPr/>
        </p:nvGrpSpPr>
        <p:grpSpPr>
          <a:xfrm>
            <a:off x="85582" y="6452816"/>
            <a:ext cx="307950" cy="294758"/>
            <a:chOff x="0" y="0"/>
            <a:chExt cx="450700" cy="455033"/>
          </a:xfrm>
          <a:solidFill>
            <a:schemeClr val="bg1"/>
          </a:solidFill>
        </p:grpSpPr>
        <p:sp>
          <p:nvSpPr>
            <p:cNvPr id="3" name="Partial Circle 2">
              <a:extLst>
                <a:ext uri="{FF2B5EF4-FFF2-40B4-BE49-F238E27FC236}">
                  <a16:creationId xmlns:a16="http://schemas.microsoft.com/office/drawing/2014/main" id="{0E687B81-C88C-CE63-86BA-33DB16E2D7DE}"/>
                </a:ext>
              </a:extLst>
            </p:cNvPr>
            <p:cNvSpPr/>
            <p:nvPr/>
          </p:nvSpPr>
          <p:spPr>
            <a:xfrm>
              <a:off x="0" y="0"/>
              <a:ext cx="450700" cy="455033"/>
            </a:xfrm>
            <a:prstGeom prst="pie">
              <a:avLst>
                <a:gd name="adj1" fmla="val 5385904"/>
                <a:gd name="adj2" fmla="val 16200000"/>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 name="Isosceles Triangle 3">
              <a:extLst>
                <a:ext uri="{FF2B5EF4-FFF2-40B4-BE49-F238E27FC236}">
                  <a16:creationId xmlns:a16="http://schemas.microsoft.com/office/drawing/2014/main" id="{3E9546CD-6EA9-B4E0-48D6-0120419E7821}"/>
                </a:ext>
              </a:extLst>
            </p:cNvPr>
            <p:cNvSpPr/>
            <p:nvPr/>
          </p:nvSpPr>
          <p:spPr>
            <a:xfrm rot="2741315">
              <a:off x="311360" y="203920"/>
              <a:ext cx="173377" cy="86070"/>
            </a:xfrm>
            <a:prstGeom prst="triangle">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2677165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80986-6641-1E44-7E72-C2C8290E7D92}"/>
              </a:ext>
            </a:extLst>
          </p:cNvPr>
          <p:cNvSpPr>
            <a:spLocks noGrp="1"/>
          </p:cNvSpPr>
          <p:nvPr>
            <p:ph type="title"/>
          </p:nvPr>
        </p:nvSpPr>
        <p:spPr>
          <a:xfrm>
            <a:off x="1846628" y="-546410"/>
            <a:ext cx="6798541" cy="1675623"/>
          </a:xfrm>
        </p:spPr>
        <p:txBody>
          <a:bodyPr anchor="b">
            <a:normAutofit/>
          </a:bodyPr>
          <a:lstStyle/>
          <a:p>
            <a:r>
              <a:rPr lang="en-US" sz="3200" dirty="0"/>
              <a:t>What is TPro?</a:t>
            </a:r>
          </a:p>
        </p:txBody>
      </p:sp>
      <p:sp>
        <p:nvSpPr>
          <p:cNvPr id="7" name="Freeform: Shape 6">
            <a:extLst>
              <a:ext uri="{FF2B5EF4-FFF2-40B4-BE49-F238E27FC236}">
                <a16:creationId xmlns:a16="http://schemas.microsoft.com/office/drawing/2014/main" id="{FD710836-0511-34CA-7C4C-1356AFB9A2BB}"/>
              </a:ext>
            </a:extLst>
          </p:cNvPr>
          <p:cNvSpPr/>
          <p:nvPr/>
        </p:nvSpPr>
        <p:spPr>
          <a:xfrm>
            <a:off x="2339030" y="2183793"/>
            <a:ext cx="7513939" cy="1153620"/>
          </a:xfrm>
          <a:custGeom>
            <a:avLst/>
            <a:gdLst>
              <a:gd name="connsiteX0" fmla="*/ 0 w 6798539"/>
              <a:gd name="connsiteY0" fmla="*/ 192274 h 1153620"/>
              <a:gd name="connsiteX1" fmla="*/ 192274 w 6798539"/>
              <a:gd name="connsiteY1" fmla="*/ 0 h 1153620"/>
              <a:gd name="connsiteX2" fmla="*/ 6606265 w 6798539"/>
              <a:gd name="connsiteY2" fmla="*/ 0 h 1153620"/>
              <a:gd name="connsiteX3" fmla="*/ 6798539 w 6798539"/>
              <a:gd name="connsiteY3" fmla="*/ 192274 h 1153620"/>
              <a:gd name="connsiteX4" fmla="*/ 6798539 w 6798539"/>
              <a:gd name="connsiteY4" fmla="*/ 961346 h 1153620"/>
              <a:gd name="connsiteX5" fmla="*/ 6606265 w 6798539"/>
              <a:gd name="connsiteY5" fmla="*/ 1153620 h 1153620"/>
              <a:gd name="connsiteX6" fmla="*/ 192274 w 6798539"/>
              <a:gd name="connsiteY6" fmla="*/ 1153620 h 1153620"/>
              <a:gd name="connsiteX7" fmla="*/ 0 w 6798539"/>
              <a:gd name="connsiteY7" fmla="*/ 961346 h 1153620"/>
              <a:gd name="connsiteX8" fmla="*/ 0 w 6798539"/>
              <a:gd name="connsiteY8" fmla="*/ 192274 h 115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8539" h="1153620">
                <a:moveTo>
                  <a:pt x="0" y="192274"/>
                </a:moveTo>
                <a:cubicBezTo>
                  <a:pt x="0" y="86084"/>
                  <a:pt x="86084" y="0"/>
                  <a:pt x="192274" y="0"/>
                </a:cubicBezTo>
                <a:lnTo>
                  <a:pt x="6606265" y="0"/>
                </a:lnTo>
                <a:cubicBezTo>
                  <a:pt x="6712455" y="0"/>
                  <a:pt x="6798539" y="86084"/>
                  <a:pt x="6798539" y="192274"/>
                </a:cubicBezTo>
                <a:lnTo>
                  <a:pt x="6798539" y="961346"/>
                </a:lnTo>
                <a:cubicBezTo>
                  <a:pt x="6798539" y="1067536"/>
                  <a:pt x="6712455" y="1153620"/>
                  <a:pt x="6606265" y="1153620"/>
                </a:cubicBezTo>
                <a:lnTo>
                  <a:pt x="192274" y="1153620"/>
                </a:lnTo>
                <a:cubicBezTo>
                  <a:pt x="86084" y="1153620"/>
                  <a:pt x="0" y="1067536"/>
                  <a:pt x="0" y="961346"/>
                </a:cubicBezTo>
                <a:lnTo>
                  <a:pt x="0" y="192274"/>
                </a:lnTo>
                <a:close/>
              </a:path>
            </a:pathLst>
          </a:custGeom>
          <a:ln>
            <a:solidFill>
              <a:srgbClr val="000000"/>
            </a:solid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66805" tIns="166805" rIns="166805" bIns="166805" numCol="1" spcCol="1270" anchor="ctr" anchorCtr="0">
            <a:noAutofit/>
          </a:bodyPr>
          <a:lstStyle/>
          <a:p>
            <a:pPr marL="0" lvl="0" indent="0" defTabSz="1289050">
              <a:lnSpc>
                <a:spcPct val="90000"/>
              </a:lnSpc>
              <a:spcBef>
                <a:spcPct val="0"/>
              </a:spcBef>
              <a:spcAft>
                <a:spcPct val="35000"/>
              </a:spcAft>
              <a:buNone/>
            </a:pPr>
            <a:r>
              <a:rPr lang="en-US" sz="2800" kern="1200" dirty="0">
                <a:latin typeface="+mj-lt"/>
              </a:rPr>
              <a:t>Project Management Software for GDOT</a:t>
            </a:r>
          </a:p>
        </p:txBody>
      </p:sp>
      <p:sp>
        <p:nvSpPr>
          <p:cNvPr id="8" name="Freeform: Shape 7">
            <a:extLst>
              <a:ext uri="{FF2B5EF4-FFF2-40B4-BE49-F238E27FC236}">
                <a16:creationId xmlns:a16="http://schemas.microsoft.com/office/drawing/2014/main" id="{14C1213C-7814-F5B0-E08B-64C1ED9F9D62}"/>
              </a:ext>
            </a:extLst>
          </p:cNvPr>
          <p:cNvSpPr/>
          <p:nvPr/>
        </p:nvSpPr>
        <p:spPr>
          <a:xfrm>
            <a:off x="2339030" y="3420933"/>
            <a:ext cx="7513939" cy="1153620"/>
          </a:xfrm>
          <a:custGeom>
            <a:avLst/>
            <a:gdLst>
              <a:gd name="connsiteX0" fmla="*/ 0 w 6798539"/>
              <a:gd name="connsiteY0" fmla="*/ 192274 h 1153620"/>
              <a:gd name="connsiteX1" fmla="*/ 192274 w 6798539"/>
              <a:gd name="connsiteY1" fmla="*/ 0 h 1153620"/>
              <a:gd name="connsiteX2" fmla="*/ 6606265 w 6798539"/>
              <a:gd name="connsiteY2" fmla="*/ 0 h 1153620"/>
              <a:gd name="connsiteX3" fmla="*/ 6798539 w 6798539"/>
              <a:gd name="connsiteY3" fmla="*/ 192274 h 1153620"/>
              <a:gd name="connsiteX4" fmla="*/ 6798539 w 6798539"/>
              <a:gd name="connsiteY4" fmla="*/ 961346 h 1153620"/>
              <a:gd name="connsiteX5" fmla="*/ 6606265 w 6798539"/>
              <a:gd name="connsiteY5" fmla="*/ 1153620 h 1153620"/>
              <a:gd name="connsiteX6" fmla="*/ 192274 w 6798539"/>
              <a:gd name="connsiteY6" fmla="*/ 1153620 h 1153620"/>
              <a:gd name="connsiteX7" fmla="*/ 0 w 6798539"/>
              <a:gd name="connsiteY7" fmla="*/ 961346 h 1153620"/>
              <a:gd name="connsiteX8" fmla="*/ 0 w 6798539"/>
              <a:gd name="connsiteY8" fmla="*/ 192274 h 115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8539" h="1153620">
                <a:moveTo>
                  <a:pt x="0" y="192274"/>
                </a:moveTo>
                <a:cubicBezTo>
                  <a:pt x="0" y="86084"/>
                  <a:pt x="86084" y="0"/>
                  <a:pt x="192274" y="0"/>
                </a:cubicBezTo>
                <a:lnTo>
                  <a:pt x="6606265" y="0"/>
                </a:lnTo>
                <a:cubicBezTo>
                  <a:pt x="6712455" y="0"/>
                  <a:pt x="6798539" y="86084"/>
                  <a:pt x="6798539" y="192274"/>
                </a:cubicBezTo>
                <a:lnTo>
                  <a:pt x="6798539" y="961346"/>
                </a:lnTo>
                <a:cubicBezTo>
                  <a:pt x="6798539" y="1067536"/>
                  <a:pt x="6712455" y="1153620"/>
                  <a:pt x="6606265" y="1153620"/>
                </a:cubicBezTo>
                <a:lnTo>
                  <a:pt x="192274" y="1153620"/>
                </a:lnTo>
                <a:cubicBezTo>
                  <a:pt x="86084" y="1153620"/>
                  <a:pt x="0" y="1067536"/>
                  <a:pt x="0" y="961346"/>
                </a:cubicBezTo>
                <a:lnTo>
                  <a:pt x="0" y="192274"/>
                </a:lnTo>
                <a:close/>
              </a:path>
            </a:pathLst>
          </a:custGeom>
          <a:solidFill>
            <a:srgbClr val="13784B"/>
          </a:solidFill>
          <a:ln>
            <a:solidFill>
              <a:srgbClr val="000000"/>
            </a:solidFill>
          </a:ln>
        </p:spPr>
        <p:style>
          <a:lnRef idx="2">
            <a:schemeClr val="lt1">
              <a:hueOff val="0"/>
              <a:satOff val="0"/>
              <a:lumOff val="0"/>
              <a:alphaOff val="0"/>
            </a:schemeClr>
          </a:lnRef>
          <a:fillRef idx="1">
            <a:schemeClr val="accent5">
              <a:hueOff val="-6076075"/>
              <a:satOff val="-413"/>
              <a:lumOff val="981"/>
              <a:alphaOff val="0"/>
            </a:schemeClr>
          </a:fillRef>
          <a:effectRef idx="0">
            <a:schemeClr val="accent5">
              <a:hueOff val="-6076075"/>
              <a:satOff val="-413"/>
              <a:lumOff val="981"/>
              <a:alphaOff val="0"/>
            </a:schemeClr>
          </a:effectRef>
          <a:fontRef idx="minor">
            <a:schemeClr val="lt1"/>
          </a:fontRef>
        </p:style>
        <p:txBody>
          <a:bodyPr spcFirstLastPara="0" vert="horz" wrap="square" lIns="166805" tIns="166805" rIns="166805" bIns="166805" numCol="1" spcCol="1270" anchor="ctr" anchorCtr="0">
            <a:noAutofit/>
          </a:bodyPr>
          <a:lstStyle/>
          <a:p>
            <a:pPr marL="0" lvl="0" indent="0" defTabSz="1289050">
              <a:lnSpc>
                <a:spcPct val="90000"/>
              </a:lnSpc>
              <a:spcBef>
                <a:spcPct val="0"/>
              </a:spcBef>
              <a:spcAft>
                <a:spcPct val="35000"/>
              </a:spcAft>
              <a:buNone/>
            </a:pPr>
            <a:r>
              <a:rPr lang="en-US" sz="2800" kern="1200" dirty="0">
                <a:latin typeface="+mj-lt"/>
              </a:rPr>
              <a:t>Updated by specific GDOT Offices, SMEs, &amp; PMs.</a:t>
            </a:r>
          </a:p>
        </p:txBody>
      </p:sp>
      <p:sp>
        <p:nvSpPr>
          <p:cNvPr id="9" name="Freeform: Shape 8">
            <a:extLst>
              <a:ext uri="{FF2B5EF4-FFF2-40B4-BE49-F238E27FC236}">
                <a16:creationId xmlns:a16="http://schemas.microsoft.com/office/drawing/2014/main" id="{E38322CF-31BF-9AAF-5433-F616813D8263}"/>
              </a:ext>
            </a:extLst>
          </p:cNvPr>
          <p:cNvSpPr/>
          <p:nvPr/>
        </p:nvSpPr>
        <p:spPr>
          <a:xfrm>
            <a:off x="2339030" y="4658073"/>
            <a:ext cx="7513939" cy="1153620"/>
          </a:xfrm>
          <a:custGeom>
            <a:avLst/>
            <a:gdLst>
              <a:gd name="connsiteX0" fmla="*/ 0 w 6798539"/>
              <a:gd name="connsiteY0" fmla="*/ 192274 h 1153620"/>
              <a:gd name="connsiteX1" fmla="*/ 192274 w 6798539"/>
              <a:gd name="connsiteY1" fmla="*/ 0 h 1153620"/>
              <a:gd name="connsiteX2" fmla="*/ 6606265 w 6798539"/>
              <a:gd name="connsiteY2" fmla="*/ 0 h 1153620"/>
              <a:gd name="connsiteX3" fmla="*/ 6798539 w 6798539"/>
              <a:gd name="connsiteY3" fmla="*/ 192274 h 1153620"/>
              <a:gd name="connsiteX4" fmla="*/ 6798539 w 6798539"/>
              <a:gd name="connsiteY4" fmla="*/ 961346 h 1153620"/>
              <a:gd name="connsiteX5" fmla="*/ 6606265 w 6798539"/>
              <a:gd name="connsiteY5" fmla="*/ 1153620 h 1153620"/>
              <a:gd name="connsiteX6" fmla="*/ 192274 w 6798539"/>
              <a:gd name="connsiteY6" fmla="*/ 1153620 h 1153620"/>
              <a:gd name="connsiteX7" fmla="*/ 0 w 6798539"/>
              <a:gd name="connsiteY7" fmla="*/ 961346 h 1153620"/>
              <a:gd name="connsiteX8" fmla="*/ 0 w 6798539"/>
              <a:gd name="connsiteY8" fmla="*/ 192274 h 115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8539" h="1153620">
                <a:moveTo>
                  <a:pt x="0" y="192274"/>
                </a:moveTo>
                <a:cubicBezTo>
                  <a:pt x="0" y="86084"/>
                  <a:pt x="86084" y="0"/>
                  <a:pt x="192274" y="0"/>
                </a:cubicBezTo>
                <a:lnTo>
                  <a:pt x="6606265" y="0"/>
                </a:lnTo>
                <a:cubicBezTo>
                  <a:pt x="6712455" y="0"/>
                  <a:pt x="6798539" y="86084"/>
                  <a:pt x="6798539" y="192274"/>
                </a:cubicBezTo>
                <a:lnTo>
                  <a:pt x="6798539" y="961346"/>
                </a:lnTo>
                <a:cubicBezTo>
                  <a:pt x="6798539" y="1067536"/>
                  <a:pt x="6712455" y="1153620"/>
                  <a:pt x="6606265" y="1153620"/>
                </a:cubicBezTo>
                <a:lnTo>
                  <a:pt x="192274" y="1153620"/>
                </a:lnTo>
                <a:cubicBezTo>
                  <a:pt x="86084" y="1153620"/>
                  <a:pt x="0" y="1067536"/>
                  <a:pt x="0" y="961346"/>
                </a:cubicBezTo>
                <a:lnTo>
                  <a:pt x="0" y="192274"/>
                </a:lnTo>
                <a:close/>
              </a:path>
            </a:pathLst>
          </a:custGeom>
          <a:solidFill>
            <a:schemeClr val="accent2">
              <a:lumMod val="60000"/>
              <a:lumOff val="40000"/>
            </a:schemeClr>
          </a:solidFill>
          <a:ln>
            <a:solidFill>
              <a:srgbClr val="000000"/>
            </a:solidFill>
          </a:ln>
        </p:spPr>
        <p:style>
          <a:lnRef idx="2">
            <a:schemeClr val="lt1">
              <a:hueOff val="0"/>
              <a:satOff val="0"/>
              <a:lumOff val="0"/>
              <a:alphaOff val="0"/>
            </a:schemeClr>
          </a:lnRef>
          <a:fillRef idx="1">
            <a:schemeClr val="accent5">
              <a:hueOff val="-12152150"/>
              <a:satOff val="-826"/>
              <a:lumOff val="1961"/>
              <a:alphaOff val="0"/>
            </a:schemeClr>
          </a:fillRef>
          <a:effectRef idx="0">
            <a:schemeClr val="accent5">
              <a:hueOff val="-12152150"/>
              <a:satOff val="-826"/>
              <a:lumOff val="1961"/>
              <a:alphaOff val="0"/>
            </a:schemeClr>
          </a:effectRef>
          <a:fontRef idx="minor">
            <a:schemeClr val="lt1"/>
          </a:fontRef>
        </p:style>
        <p:txBody>
          <a:bodyPr spcFirstLastPara="0" vert="horz" wrap="square" lIns="166805" tIns="166805" rIns="166805" bIns="166805" numCol="1" spcCol="1270" anchor="ctr" anchorCtr="0">
            <a:noAutofit/>
          </a:bodyPr>
          <a:lstStyle/>
          <a:p>
            <a:pPr marL="0" lvl="0" indent="0" defTabSz="1289050">
              <a:lnSpc>
                <a:spcPct val="90000"/>
              </a:lnSpc>
              <a:spcBef>
                <a:spcPct val="0"/>
              </a:spcBef>
              <a:spcAft>
                <a:spcPct val="35000"/>
              </a:spcAft>
              <a:buNone/>
            </a:pPr>
            <a:r>
              <a:rPr lang="en-US" sz="2800" kern="1200" dirty="0">
                <a:solidFill>
                  <a:srgbClr val="000000"/>
                </a:solidFill>
                <a:latin typeface="+mj-lt"/>
              </a:rPr>
              <a:t>Information is available to all employees.</a:t>
            </a:r>
          </a:p>
        </p:txBody>
      </p:sp>
    </p:spTree>
    <p:extLst>
      <p:ext uri="{BB962C8B-B14F-4D97-AF65-F5344CB8AC3E}">
        <p14:creationId xmlns:p14="http://schemas.microsoft.com/office/powerpoint/2010/main" val="384484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3899B-5010-B806-FDCF-2493F0490915}"/>
              </a:ext>
            </a:extLst>
          </p:cNvPr>
          <p:cNvSpPr>
            <a:spLocks noGrp="1"/>
          </p:cNvSpPr>
          <p:nvPr>
            <p:ph type="title"/>
          </p:nvPr>
        </p:nvSpPr>
        <p:spPr>
          <a:xfrm>
            <a:off x="1371597" y="348865"/>
            <a:ext cx="10044023" cy="877729"/>
          </a:xfrm>
        </p:spPr>
        <p:txBody>
          <a:bodyPr anchor="ctr">
            <a:normAutofit/>
          </a:bodyPr>
          <a:lstStyle/>
          <a:p>
            <a:r>
              <a:rPr lang="en-US" sz="5400" dirty="0">
                <a:solidFill>
                  <a:srgbClr val="FFFFFF"/>
                </a:solidFill>
              </a:rPr>
              <a:t>TPro: PM Metrics</a:t>
            </a:r>
          </a:p>
        </p:txBody>
      </p:sp>
      <p:grpSp>
        <p:nvGrpSpPr>
          <p:cNvPr id="17" name="Group 16">
            <a:extLst>
              <a:ext uri="{FF2B5EF4-FFF2-40B4-BE49-F238E27FC236}">
                <a16:creationId xmlns:a16="http://schemas.microsoft.com/office/drawing/2014/main" id="{71FA437F-646C-5B1C-D87D-8598496C1D45}"/>
              </a:ext>
            </a:extLst>
          </p:cNvPr>
          <p:cNvGrpSpPr/>
          <p:nvPr/>
        </p:nvGrpSpPr>
        <p:grpSpPr>
          <a:xfrm>
            <a:off x="836372" y="1552691"/>
            <a:ext cx="3226223" cy="2555294"/>
            <a:chOff x="607772" y="2106144"/>
            <a:chExt cx="3226223" cy="2555294"/>
          </a:xfrm>
        </p:grpSpPr>
        <p:sp>
          <p:nvSpPr>
            <p:cNvPr id="6" name="Rectangle 5" descr="Pencil">
              <a:extLst>
                <a:ext uri="{FF2B5EF4-FFF2-40B4-BE49-F238E27FC236}">
                  <a16:creationId xmlns:a16="http://schemas.microsoft.com/office/drawing/2014/main" id="{D2101D3E-D0B3-D652-87CC-9845483E8795}"/>
                </a:ext>
              </a:extLst>
            </p:cNvPr>
            <p:cNvSpPr/>
            <p:nvPr/>
          </p:nvSpPr>
          <p:spPr>
            <a:xfrm>
              <a:off x="1494983" y="2106144"/>
              <a:ext cx="1451800" cy="145180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en-US" sz="2800">
                <a:solidFill>
                  <a:srgbClr val="000000"/>
                </a:solidFill>
                <a:latin typeface="+mj-lt"/>
              </a:endParaRPr>
            </a:p>
          </p:txBody>
        </p:sp>
        <p:sp>
          <p:nvSpPr>
            <p:cNvPr id="7" name="Freeform: Shape 6">
              <a:extLst>
                <a:ext uri="{FF2B5EF4-FFF2-40B4-BE49-F238E27FC236}">
                  <a16:creationId xmlns:a16="http://schemas.microsoft.com/office/drawing/2014/main" id="{285944B6-71C1-0423-8BBF-D9CD70141D56}"/>
                </a:ext>
              </a:extLst>
            </p:cNvPr>
            <p:cNvSpPr/>
            <p:nvPr/>
          </p:nvSpPr>
          <p:spPr>
            <a:xfrm>
              <a:off x="607772" y="3941438"/>
              <a:ext cx="3226223" cy="720000"/>
            </a:xfrm>
            <a:custGeom>
              <a:avLst/>
              <a:gdLst>
                <a:gd name="connsiteX0" fmla="*/ 0 w 3226223"/>
                <a:gd name="connsiteY0" fmla="*/ 0 h 720000"/>
                <a:gd name="connsiteX1" fmla="*/ 3226223 w 3226223"/>
                <a:gd name="connsiteY1" fmla="*/ 0 h 720000"/>
                <a:gd name="connsiteX2" fmla="*/ 3226223 w 3226223"/>
                <a:gd name="connsiteY2" fmla="*/ 720000 h 720000"/>
                <a:gd name="connsiteX3" fmla="*/ 0 w 3226223"/>
                <a:gd name="connsiteY3" fmla="*/ 720000 h 720000"/>
                <a:gd name="connsiteX4" fmla="*/ 0 w 3226223"/>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6223" h="720000">
                  <a:moveTo>
                    <a:pt x="0" y="0"/>
                  </a:moveTo>
                  <a:lnTo>
                    <a:pt x="3226223" y="0"/>
                  </a:lnTo>
                  <a:lnTo>
                    <a:pt x="3226223"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155700">
                <a:lnSpc>
                  <a:spcPct val="90000"/>
                </a:lnSpc>
                <a:spcBef>
                  <a:spcPct val="0"/>
                </a:spcBef>
                <a:spcAft>
                  <a:spcPct val="35000"/>
                </a:spcAft>
                <a:buNone/>
              </a:pPr>
              <a:r>
                <a:rPr lang="en-US" sz="2800" kern="1200" dirty="0">
                  <a:solidFill>
                    <a:srgbClr val="000000"/>
                  </a:solidFill>
                  <a:latin typeface="+mj-lt"/>
                </a:rPr>
                <a:t>PM Comments</a:t>
              </a:r>
            </a:p>
          </p:txBody>
        </p:sp>
      </p:grpSp>
      <p:grpSp>
        <p:nvGrpSpPr>
          <p:cNvPr id="18" name="Group 17">
            <a:extLst>
              <a:ext uri="{FF2B5EF4-FFF2-40B4-BE49-F238E27FC236}">
                <a16:creationId xmlns:a16="http://schemas.microsoft.com/office/drawing/2014/main" id="{3FB3FF13-9254-B4F1-31E8-4770BD98CC5B}"/>
              </a:ext>
            </a:extLst>
          </p:cNvPr>
          <p:cNvGrpSpPr/>
          <p:nvPr/>
        </p:nvGrpSpPr>
        <p:grpSpPr>
          <a:xfrm>
            <a:off x="4627184" y="1552691"/>
            <a:ext cx="3226223" cy="2555294"/>
            <a:chOff x="4398584" y="2106144"/>
            <a:chExt cx="3226223" cy="2555294"/>
          </a:xfrm>
        </p:grpSpPr>
        <p:sp>
          <p:nvSpPr>
            <p:cNvPr id="8" name="Rectangle 7" descr="Checkmark">
              <a:extLst>
                <a:ext uri="{FF2B5EF4-FFF2-40B4-BE49-F238E27FC236}">
                  <a16:creationId xmlns:a16="http://schemas.microsoft.com/office/drawing/2014/main" id="{22F510D2-DCDA-8A64-E7D0-DCED21ACA475}"/>
                </a:ext>
              </a:extLst>
            </p:cNvPr>
            <p:cNvSpPr/>
            <p:nvPr/>
          </p:nvSpPr>
          <p:spPr>
            <a:xfrm>
              <a:off x="5285796" y="2106144"/>
              <a:ext cx="1451800" cy="1451800"/>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sz="2800">
                <a:solidFill>
                  <a:srgbClr val="000000"/>
                </a:solidFill>
                <a:latin typeface="+mj-lt"/>
              </a:endParaRPr>
            </a:p>
          </p:txBody>
        </p:sp>
        <p:sp>
          <p:nvSpPr>
            <p:cNvPr id="10" name="Freeform: Shape 9">
              <a:extLst>
                <a:ext uri="{FF2B5EF4-FFF2-40B4-BE49-F238E27FC236}">
                  <a16:creationId xmlns:a16="http://schemas.microsoft.com/office/drawing/2014/main" id="{EACD8F0F-B1B7-6C50-C061-AC92E8C6F9FB}"/>
                </a:ext>
              </a:extLst>
            </p:cNvPr>
            <p:cNvSpPr/>
            <p:nvPr/>
          </p:nvSpPr>
          <p:spPr>
            <a:xfrm>
              <a:off x="4398584" y="3941438"/>
              <a:ext cx="3226223" cy="720000"/>
            </a:xfrm>
            <a:custGeom>
              <a:avLst/>
              <a:gdLst>
                <a:gd name="connsiteX0" fmla="*/ 0 w 3226223"/>
                <a:gd name="connsiteY0" fmla="*/ 0 h 720000"/>
                <a:gd name="connsiteX1" fmla="*/ 3226223 w 3226223"/>
                <a:gd name="connsiteY1" fmla="*/ 0 h 720000"/>
                <a:gd name="connsiteX2" fmla="*/ 3226223 w 3226223"/>
                <a:gd name="connsiteY2" fmla="*/ 720000 h 720000"/>
                <a:gd name="connsiteX3" fmla="*/ 0 w 3226223"/>
                <a:gd name="connsiteY3" fmla="*/ 720000 h 720000"/>
                <a:gd name="connsiteX4" fmla="*/ 0 w 3226223"/>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6223" h="720000">
                  <a:moveTo>
                    <a:pt x="0" y="0"/>
                  </a:moveTo>
                  <a:lnTo>
                    <a:pt x="3226223" y="0"/>
                  </a:lnTo>
                  <a:lnTo>
                    <a:pt x="3226223"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155700">
                <a:lnSpc>
                  <a:spcPct val="90000"/>
                </a:lnSpc>
                <a:spcBef>
                  <a:spcPct val="0"/>
                </a:spcBef>
                <a:spcAft>
                  <a:spcPct val="35000"/>
                </a:spcAft>
                <a:buNone/>
              </a:pPr>
              <a:r>
                <a:rPr lang="en-US" sz="2800" kern="1200" dirty="0">
                  <a:solidFill>
                    <a:srgbClr val="000000"/>
                  </a:solidFill>
                  <a:latin typeface="+mj-lt"/>
                </a:rPr>
                <a:t>Expanded Description</a:t>
              </a:r>
            </a:p>
          </p:txBody>
        </p:sp>
      </p:grpSp>
      <p:grpSp>
        <p:nvGrpSpPr>
          <p:cNvPr id="19" name="Group 18">
            <a:extLst>
              <a:ext uri="{FF2B5EF4-FFF2-40B4-BE49-F238E27FC236}">
                <a16:creationId xmlns:a16="http://schemas.microsoft.com/office/drawing/2014/main" id="{BCEBA7DD-05E8-41F2-7C7D-2EBAEDF183B9}"/>
              </a:ext>
            </a:extLst>
          </p:cNvPr>
          <p:cNvGrpSpPr/>
          <p:nvPr/>
        </p:nvGrpSpPr>
        <p:grpSpPr>
          <a:xfrm>
            <a:off x="8417997" y="1552691"/>
            <a:ext cx="3226223" cy="2555294"/>
            <a:chOff x="8189397" y="2106144"/>
            <a:chExt cx="3226223" cy="2555294"/>
          </a:xfrm>
        </p:grpSpPr>
        <p:sp>
          <p:nvSpPr>
            <p:cNvPr id="12" name="Rectangle 11" descr="Email">
              <a:extLst>
                <a:ext uri="{FF2B5EF4-FFF2-40B4-BE49-F238E27FC236}">
                  <a16:creationId xmlns:a16="http://schemas.microsoft.com/office/drawing/2014/main" id="{A32DA5E8-0FF9-4729-9E5F-B98A46070323}"/>
                </a:ext>
              </a:extLst>
            </p:cNvPr>
            <p:cNvSpPr/>
            <p:nvPr/>
          </p:nvSpPr>
          <p:spPr>
            <a:xfrm>
              <a:off x="9076608" y="2106144"/>
              <a:ext cx="1451800" cy="1451800"/>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endParaRPr lang="en-US" sz="2800">
                <a:solidFill>
                  <a:srgbClr val="000000"/>
                </a:solidFill>
                <a:latin typeface="+mj-lt"/>
              </a:endParaRPr>
            </a:p>
          </p:txBody>
        </p:sp>
        <p:sp>
          <p:nvSpPr>
            <p:cNvPr id="14" name="Freeform: Shape 13">
              <a:extLst>
                <a:ext uri="{FF2B5EF4-FFF2-40B4-BE49-F238E27FC236}">
                  <a16:creationId xmlns:a16="http://schemas.microsoft.com/office/drawing/2014/main" id="{9308C1F2-4017-9324-7456-994D04A2F1AA}"/>
                </a:ext>
              </a:extLst>
            </p:cNvPr>
            <p:cNvSpPr/>
            <p:nvPr/>
          </p:nvSpPr>
          <p:spPr>
            <a:xfrm>
              <a:off x="8189397" y="3941438"/>
              <a:ext cx="3226223" cy="720000"/>
            </a:xfrm>
            <a:custGeom>
              <a:avLst/>
              <a:gdLst>
                <a:gd name="connsiteX0" fmla="*/ 0 w 3226223"/>
                <a:gd name="connsiteY0" fmla="*/ 0 h 720000"/>
                <a:gd name="connsiteX1" fmla="*/ 3226223 w 3226223"/>
                <a:gd name="connsiteY1" fmla="*/ 0 h 720000"/>
                <a:gd name="connsiteX2" fmla="*/ 3226223 w 3226223"/>
                <a:gd name="connsiteY2" fmla="*/ 720000 h 720000"/>
                <a:gd name="connsiteX3" fmla="*/ 0 w 3226223"/>
                <a:gd name="connsiteY3" fmla="*/ 720000 h 720000"/>
                <a:gd name="connsiteX4" fmla="*/ 0 w 3226223"/>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6223" h="720000">
                  <a:moveTo>
                    <a:pt x="0" y="0"/>
                  </a:moveTo>
                  <a:lnTo>
                    <a:pt x="3226223" y="0"/>
                  </a:lnTo>
                  <a:lnTo>
                    <a:pt x="3226223"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155700">
                <a:lnSpc>
                  <a:spcPct val="90000"/>
                </a:lnSpc>
                <a:spcBef>
                  <a:spcPct val="0"/>
                </a:spcBef>
                <a:spcAft>
                  <a:spcPct val="35000"/>
                </a:spcAft>
                <a:buNone/>
              </a:pPr>
              <a:r>
                <a:rPr lang="en-US" sz="2800" kern="1200" dirty="0">
                  <a:solidFill>
                    <a:srgbClr val="000000"/>
                  </a:solidFill>
                  <a:latin typeface="+mj-lt"/>
                </a:rPr>
                <a:t>Contacts</a:t>
              </a:r>
            </a:p>
          </p:txBody>
        </p:sp>
      </p:grpSp>
      <p:sp>
        <p:nvSpPr>
          <p:cNvPr id="16" name="Freeform: Shape 15">
            <a:extLst>
              <a:ext uri="{FF2B5EF4-FFF2-40B4-BE49-F238E27FC236}">
                <a16:creationId xmlns:a16="http://schemas.microsoft.com/office/drawing/2014/main" id="{71196360-71A3-17D5-7910-DDE576692D0C}"/>
              </a:ext>
            </a:extLst>
          </p:cNvPr>
          <p:cNvSpPr/>
          <p:nvPr/>
        </p:nvSpPr>
        <p:spPr>
          <a:xfrm>
            <a:off x="1224562" y="3994503"/>
            <a:ext cx="3082743" cy="720000"/>
          </a:xfrm>
          <a:custGeom>
            <a:avLst/>
            <a:gdLst>
              <a:gd name="connsiteX0" fmla="*/ 0 w 3226223"/>
              <a:gd name="connsiteY0" fmla="*/ 0 h 720000"/>
              <a:gd name="connsiteX1" fmla="*/ 3226223 w 3226223"/>
              <a:gd name="connsiteY1" fmla="*/ 0 h 720000"/>
              <a:gd name="connsiteX2" fmla="*/ 3226223 w 3226223"/>
              <a:gd name="connsiteY2" fmla="*/ 720000 h 720000"/>
              <a:gd name="connsiteX3" fmla="*/ 0 w 3226223"/>
              <a:gd name="connsiteY3" fmla="*/ 720000 h 720000"/>
              <a:gd name="connsiteX4" fmla="*/ 0 w 3226223"/>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6223" h="720000">
                <a:moveTo>
                  <a:pt x="0" y="0"/>
                </a:moveTo>
                <a:lnTo>
                  <a:pt x="3226223" y="0"/>
                </a:lnTo>
                <a:lnTo>
                  <a:pt x="3226223"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457200" lvl="0" indent="-457200" defTabSz="1155700">
              <a:lnSpc>
                <a:spcPct val="90000"/>
              </a:lnSpc>
              <a:spcBef>
                <a:spcPct val="0"/>
              </a:spcBef>
              <a:spcAft>
                <a:spcPct val="35000"/>
              </a:spcAft>
              <a:buFont typeface="Arial" panose="020B0604020202020204" pitchFamily="34" charset="0"/>
              <a:buChar char="•"/>
            </a:pPr>
            <a:r>
              <a:rPr lang="en-US" sz="2800" kern="1200" dirty="0">
                <a:solidFill>
                  <a:srgbClr val="000000"/>
                </a:solidFill>
                <a:latin typeface="+mj-lt"/>
              </a:rPr>
              <a:t>PM Notes</a:t>
            </a:r>
          </a:p>
          <a:p>
            <a:pPr marL="457200" lvl="0" indent="-457200" defTabSz="1155700">
              <a:lnSpc>
                <a:spcPct val="90000"/>
              </a:lnSpc>
              <a:spcBef>
                <a:spcPct val="0"/>
              </a:spcBef>
              <a:spcAft>
                <a:spcPct val="35000"/>
              </a:spcAft>
              <a:buFont typeface="Arial" panose="020B0604020202020204" pitchFamily="34" charset="0"/>
              <a:buChar char="•"/>
            </a:pPr>
            <a:r>
              <a:rPr lang="en-US" sz="2800" dirty="0">
                <a:solidFill>
                  <a:srgbClr val="000000"/>
                </a:solidFill>
                <a:latin typeface="+mj-lt"/>
              </a:rPr>
              <a:t>ROW/Let Status Notes</a:t>
            </a:r>
          </a:p>
          <a:p>
            <a:pPr marL="457200" lvl="0" indent="-457200" defTabSz="1155700">
              <a:lnSpc>
                <a:spcPct val="90000"/>
              </a:lnSpc>
              <a:spcBef>
                <a:spcPct val="0"/>
              </a:spcBef>
              <a:spcAft>
                <a:spcPct val="35000"/>
              </a:spcAft>
              <a:buFont typeface="Arial" panose="020B0604020202020204" pitchFamily="34" charset="0"/>
              <a:buChar char="•"/>
            </a:pPr>
            <a:r>
              <a:rPr lang="en-US" sz="2800" kern="1200" dirty="0">
                <a:solidFill>
                  <a:srgbClr val="000000"/>
                </a:solidFill>
                <a:latin typeface="+mj-lt"/>
              </a:rPr>
              <a:t>Designer Notes  (if applicable)</a:t>
            </a:r>
          </a:p>
        </p:txBody>
      </p:sp>
    </p:spTree>
    <p:extLst>
      <p:ext uri="{BB962C8B-B14F-4D97-AF65-F5344CB8AC3E}">
        <p14:creationId xmlns:p14="http://schemas.microsoft.com/office/powerpoint/2010/main" val="3459866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1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00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ar driving school&#10;&#10;Description automatically generated">
            <a:extLst>
              <a:ext uri="{FF2B5EF4-FFF2-40B4-BE49-F238E27FC236}">
                <a16:creationId xmlns:a16="http://schemas.microsoft.com/office/drawing/2014/main" id="{E12FCBC9-FC56-B1B5-8C17-BA5E65F80BD4}"/>
              </a:ext>
            </a:extLst>
          </p:cNvPr>
          <p:cNvPicPr>
            <a:picLocks noGrp="1" noChangeAspect="1"/>
          </p:cNvPicPr>
          <p:nvPr>
            <p:ph idx="1"/>
          </p:nvPr>
        </p:nvPicPr>
        <p:blipFill>
          <a:blip r:embed="rId3"/>
          <a:srcRect t="2227" r="-2" b="-2"/>
          <a:stretch/>
        </p:blipFill>
        <p:spPr>
          <a:xfrm>
            <a:off x="1252997" y="902369"/>
            <a:ext cx="9556659" cy="5372710"/>
          </a:xfrm>
          <a:prstGeom prst="rect">
            <a:avLst/>
          </a:prstGeom>
          <a:ln w="76200">
            <a:solidFill>
              <a:srgbClr val="13784B"/>
            </a:solidFill>
          </a:ln>
        </p:spPr>
      </p:pic>
      <p:sp>
        <p:nvSpPr>
          <p:cNvPr id="6" name="Arrow: Down 5">
            <a:extLst>
              <a:ext uri="{FF2B5EF4-FFF2-40B4-BE49-F238E27FC236}">
                <a16:creationId xmlns:a16="http://schemas.microsoft.com/office/drawing/2014/main" id="{CCEAD6DE-CA08-69A5-5A7F-10713E99FBEA}"/>
              </a:ext>
            </a:extLst>
          </p:cNvPr>
          <p:cNvSpPr/>
          <p:nvPr/>
        </p:nvSpPr>
        <p:spPr>
          <a:xfrm rot="1881706">
            <a:off x="10507499" y="4027160"/>
            <a:ext cx="635619" cy="1369580"/>
          </a:xfrm>
          <a:prstGeom prst="down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8766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1500" tmFilter="0, 0; .2, .5; .8, .5; 1, 0"/>
                                        <p:tgtEl>
                                          <p:spTgt spid="6"/>
                                        </p:tgtEl>
                                      </p:cBhvr>
                                    </p:animEffect>
                                    <p:animScale>
                                      <p:cBhvr>
                                        <p:cTn id="7" dur="7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B8CD9B-931E-B021-D879-5C591B640482}"/>
              </a:ext>
            </a:extLst>
          </p:cNvPr>
          <p:cNvPicPr>
            <a:picLocks noChangeAspect="1"/>
          </p:cNvPicPr>
          <p:nvPr/>
        </p:nvPicPr>
        <p:blipFill>
          <a:blip r:embed="rId2"/>
          <a:stretch>
            <a:fillRect/>
          </a:stretch>
        </p:blipFill>
        <p:spPr>
          <a:xfrm>
            <a:off x="521295" y="757989"/>
            <a:ext cx="11149410" cy="5771275"/>
          </a:xfrm>
          <a:prstGeom prst="rect">
            <a:avLst/>
          </a:prstGeom>
          <a:ln w="76200">
            <a:solidFill>
              <a:srgbClr val="13784B"/>
            </a:solidFill>
          </a:ln>
        </p:spPr>
      </p:pic>
    </p:spTree>
    <p:extLst>
      <p:ext uri="{BB962C8B-B14F-4D97-AF65-F5344CB8AC3E}">
        <p14:creationId xmlns:p14="http://schemas.microsoft.com/office/powerpoint/2010/main" val="2238394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644867A-F53D-3BAC-EDEE-F8358E8C49BF}"/>
              </a:ext>
            </a:extLst>
          </p:cNvPr>
          <p:cNvPicPr>
            <a:picLocks noGrp="1" noChangeAspect="1"/>
          </p:cNvPicPr>
          <p:nvPr>
            <p:ph idx="1"/>
          </p:nvPr>
        </p:nvPicPr>
        <p:blipFill>
          <a:blip r:embed="rId3"/>
          <a:stretch>
            <a:fillRect/>
          </a:stretch>
        </p:blipFill>
        <p:spPr>
          <a:xfrm>
            <a:off x="931559" y="676102"/>
            <a:ext cx="10328881" cy="2391950"/>
          </a:xfrm>
          <a:ln w="76200">
            <a:solidFill>
              <a:srgbClr val="13784B"/>
            </a:solidFill>
          </a:ln>
        </p:spPr>
      </p:pic>
      <p:sp>
        <p:nvSpPr>
          <p:cNvPr id="6" name="Arrow: Right 5">
            <a:extLst>
              <a:ext uri="{FF2B5EF4-FFF2-40B4-BE49-F238E27FC236}">
                <a16:creationId xmlns:a16="http://schemas.microsoft.com/office/drawing/2014/main" id="{1DCCF144-8302-E509-E66D-57609E295F05}"/>
              </a:ext>
            </a:extLst>
          </p:cNvPr>
          <p:cNvSpPr/>
          <p:nvPr/>
        </p:nvSpPr>
        <p:spPr>
          <a:xfrm flipH="1">
            <a:off x="8190278" y="1872077"/>
            <a:ext cx="947854" cy="524107"/>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4A45BC7A-4CDE-A05F-1D35-8008DB59013F}"/>
              </a:ext>
            </a:extLst>
          </p:cNvPr>
          <p:cNvSpPr/>
          <p:nvPr/>
        </p:nvSpPr>
        <p:spPr>
          <a:xfrm flipH="1">
            <a:off x="6690830" y="2543945"/>
            <a:ext cx="947854" cy="524107"/>
          </a:xfrm>
          <a:prstGeom prst="rightArrow">
            <a:avLst/>
          </a:prstGeom>
          <a:solidFill>
            <a:srgbClr val="FFFF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CF5AC2C6-C4A3-436D-2552-62D9F31412D4}"/>
              </a:ext>
            </a:extLst>
          </p:cNvPr>
          <p:cNvPicPr>
            <a:picLocks noChangeAspect="1"/>
          </p:cNvPicPr>
          <p:nvPr/>
        </p:nvPicPr>
        <p:blipFill>
          <a:blip r:embed="rId4"/>
          <a:stretch>
            <a:fillRect/>
          </a:stretch>
        </p:blipFill>
        <p:spPr>
          <a:xfrm>
            <a:off x="931559" y="3597396"/>
            <a:ext cx="10336788" cy="2931327"/>
          </a:xfrm>
          <a:prstGeom prst="rect">
            <a:avLst/>
          </a:prstGeom>
          <a:ln w="76200" cmpd="dbl">
            <a:solidFill>
              <a:srgbClr val="045594"/>
            </a:solidFill>
          </a:ln>
        </p:spPr>
      </p:pic>
      <p:sp>
        <p:nvSpPr>
          <p:cNvPr id="10" name="Arrow: Right 9">
            <a:extLst>
              <a:ext uri="{FF2B5EF4-FFF2-40B4-BE49-F238E27FC236}">
                <a16:creationId xmlns:a16="http://schemas.microsoft.com/office/drawing/2014/main" id="{7C8C382D-74C5-B700-A87B-7233DA5A59F8}"/>
              </a:ext>
            </a:extLst>
          </p:cNvPr>
          <p:cNvSpPr/>
          <p:nvPr/>
        </p:nvSpPr>
        <p:spPr>
          <a:xfrm flipH="1">
            <a:off x="3382538" y="3934280"/>
            <a:ext cx="947854" cy="524107"/>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97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par>
                          <p:cTn id="20" fill="hold">
                            <p:stCondLst>
                              <p:cond delay="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D1343C4-055A-CDF6-7FF8-625012F48947}"/>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568028" y="2169712"/>
            <a:ext cx="10944296" cy="2233846"/>
          </a:xfrm>
          <a:ln w="76200">
            <a:solidFill>
              <a:srgbClr val="13784B"/>
            </a:solidFill>
          </a:ln>
        </p:spPr>
      </p:pic>
      <p:sp>
        <p:nvSpPr>
          <p:cNvPr id="6" name="Arrow: Right 5">
            <a:extLst>
              <a:ext uri="{FF2B5EF4-FFF2-40B4-BE49-F238E27FC236}">
                <a16:creationId xmlns:a16="http://schemas.microsoft.com/office/drawing/2014/main" id="{9C01B576-34CB-B668-EA15-F5CACF9DC4F3}"/>
              </a:ext>
            </a:extLst>
          </p:cNvPr>
          <p:cNvSpPr/>
          <p:nvPr/>
        </p:nvSpPr>
        <p:spPr>
          <a:xfrm rot="5400000" flipH="1">
            <a:off x="2453171" y="4067141"/>
            <a:ext cx="947854" cy="524107"/>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2679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56CF6-E0F4-9490-660A-D67D1DD1FF3B}"/>
              </a:ext>
            </a:extLst>
          </p:cNvPr>
          <p:cNvSpPr>
            <a:spLocks noGrp="1"/>
          </p:cNvSpPr>
          <p:nvPr>
            <p:ph type="title"/>
          </p:nvPr>
        </p:nvSpPr>
        <p:spPr>
          <a:xfrm>
            <a:off x="1866540" y="1083678"/>
            <a:ext cx="8458919" cy="3178689"/>
          </a:xfrm>
        </p:spPr>
        <p:txBody>
          <a:bodyPr vert="horz" lIns="91440" tIns="45720" rIns="91440" bIns="45720" rtlCol="0" anchor="b">
            <a:normAutofit/>
          </a:bodyPr>
          <a:lstStyle/>
          <a:p>
            <a:r>
              <a:rPr lang="en-US" sz="7200" kern="1200" dirty="0">
                <a:latin typeface="+mj-lt"/>
                <a:ea typeface="+mj-ea"/>
                <a:cs typeface="+mj-cs"/>
              </a:rPr>
              <a:t>T</a:t>
            </a:r>
            <a:r>
              <a:rPr lang="en-US" sz="7200" dirty="0">
                <a:latin typeface="+mj-lt"/>
              </a:rPr>
              <a:t>P</a:t>
            </a:r>
            <a:r>
              <a:rPr lang="en-US" sz="7200" kern="1200" dirty="0">
                <a:latin typeface="+mj-lt"/>
                <a:ea typeface="+mj-ea"/>
                <a:cs typeface="+mj-cs"/>
              </a:rPr>
              <a:t>ro Data Entries</a:t>
            </a:r>
          </a:p>
        </p:txBody>
      </p:sp>
    </p:spTree>
    <p:extLst>
      <p:ext uri="{BB962C8B-B14F-4D97-AF65-F5344CB8AC3E}">
        <p14:creationId xmlns:p14="http://schemas.microsoft.com/office/powerpoint/2010/main" val="3927250964"/>
      </p:ext>
    </p:extLst>
  </p:cSld>
  <p:clrMapOvr>
    <a:masterClrMapping/>
  </p:clrMapOvr>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F1ABEEE9-BA71-4616-81F1-7982AA51A953}"/>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AEACD388-E75D-4117-A899-6B29C78B33CC}"/>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E1592FFD-140C-4D45-9F08-D71DD562A44B}"/>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2F9FEF35-EBC1-46FB-9675-5432E965D6ED}"/>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3880BA54-38A2-42C4-A186-C75473FA01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Widescreen_v2-GSLT5XPNFK3</Template>
  <TotalTime>60</TotalTime>
  <Words>1509</Words>
  <Application>Microsoft Office PowerPoint</Application>
  <PresentationFormat>Widescreen</PresentationFormat>
  <Paragraphs>119</Paragraphs>
  <Slides>25</Slides>
  <Notes>20</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25</vt:i4>
      </vt:variant>
    </vt:vector>
  </HeadingPairs>
  <TitlesOfParts>
    <vt:vector size="35" baseType="lpstr">
      <vt:lpstr>Aptos</vt:lpstr>
      <vt:lpstr>Arial</vt:lpstr>
      <vt:lpstr>Calibri</vt:lpstr>
      <vt:lpstr>HelveticaNeueLT Com 55 Roman</vt:lpstr>
      <vt:lpstr>ITC Avant Garde Std Md</vt:lpstr>
      <vt:lpstr>Title Slide Option #1</vt:lpstr>
      <vt:lpstr>Title Slide Option #2</vt:lpstr>
      <vt:lpstr>One Vertical Photo on Right Layout</vt:lpstr>
      <vt:lpstr>Three Horizontal Photos at Bottom Layout</vt:lpstr>
      <vt:lpstr>Two Horizontal Photos on Right  Layout</vt:lpstr>
      <vt:lpstr>TPro Basics</vt:lpstr>
      <vt:lpstr>Learning Objectives</vt:lpstr>
      <vt:lpstr>What is TPro?</vt:lpstr>
      <vt:lpstr>TPro: PM Metrics</vt:lpstr>
      <vt:lpstr>PowerPoint Presentation</vt:lpstr>
      <vt:lpstr>PowerPoint Presentation</vt:lpstr>
      <vt:lpstr>PowerPoint Presentation</vt:lpstr>
      <vt:lpstr>PowerPoint Presentation</vt:lpstr>
      <vt:lpstr>TPro Data Entries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TPro &amp; PSR</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2</cp:revision>
  <cp:lastPrinted>2018-07-03T12:41:58Z</cp:lastPrinted>
  <dcterms:created xsi:type="dcterms:W3CDTF">2025-09-25T15:30:33Z</dcterms:created>
  <dcterms:modified xsi:type="dcterms:W3CDTF">2025-10-31T02:31:24Z</dcterms:modified>
</cp:coreProperties>
</file>